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Dosis" pitchFamily="2" charset="77"/>
      <p:regular r:id="rId57"/>
      <p:bold r:id="rId58"/>
    </p:embeddedFont>
    <p:embeddedFont>
      <p:font typeface="EB Garamond" pitchFamily="2" charset="0"/>
      <p:regular r:id="rId59"/>
      <p:bold r:id="rId60"/>
      <p:italic r:id="rId61"/>
      <p:boldItalic r:id="rId62"/>
    </p:embeddedFont>
    <p:embeddedFont>
      <p:font typeface="Open Sans" panose="020B0306030504020204" pitchFamily="34" charset="0"/>
      <p:regular r:id="rId63"/>
      <p:bold r:id="rId64"/>
      <p:italic r:id="rId65"/>
      <p:boldItalic r:id="rId66"/>
    </p:embeddedFont>
    <p:embeddedFont>
      <p:font typeface="Open Sans Light" panose="020B0306030504020204" pitchFamily="34" charset="0"/>
      <p:regular r:id="rId67"/>
      <p:bold r:id="rId68"/>
      <p:italic r:id="rId69"/>
      <p:boldItalic r:id="rId70"/>
    </p:embeddedFont>
    <p:embeddedFont>
      <p:font typeface="Open Sans SemiBold" panose="020B030603050402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C8202A-4538-4AD6-8C45-BF7C23804E18}">
  <a:tblStyle styleId="{8AC8202A-4538-4AD6-8C45-BF7C23804E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844"/>
  </p:normalViewPr>
  <p:slideViewPr>
    <p:cSldViewPr snapToGrid="0" snapToObjects="1">
      <p:cViewPr varScale="1">
        <p:scale>
          <a:sx n="108" d="100"/>
          <a:sy n="108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t/termdeposit.as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unding" TargetMode="External"/><Relationship Id="rId3" Type="http://schemas.openxmlformats.org/officeDocument/2006/relationships/hyperlink" Target="https://en.wikipedia.org/wiki/Reference_rate" TargetMode="External"/><Relationship Id="rId7" Type="http://schemas.openxmlformats.org/officeDocument/2006/relationships/hyperlink" Target="https://en.wikipedia.org/wiki/Unsecured_loan" TargetMode="External"/><Relationship Id="rId12" Type="http://schemas.openxmlformats.org/officeDocument/2006/relationships/hyperlink" Target="https://en.wikipedia.org/wiki/Interbank_marke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ank" TargetMode="External"/><Relationship Id="rId11" Type="http://schemas.openxmlformats.org/officeDocument/2006/relationships/hyperlink" Target="https://en.wikipedia.org/wiki/Money_market" TargetMode="External"/><Relationship Id="rId5" Type="http://schemas.openxmlformats.org/officeDocument/2006/relationships/hyperlink" Target="https://en.wikipedia.org/wiki/Eurozone" TargetMode="External"/><Relationship Id="rId10" Type="http://schemas.openxmlformats.org/officeDocument/2006/relationships/hyperlink" Target="https://en.wikipedia.org/wiki/Wholesale" TargetMode="External"/><Relationship Id="rId4" Type="http://schemas.openxmlformats.org/officeDocument/2006/relationships/hyperlink" Target="https://en.wikipedia.org/wiki/Interest_rate" TargetMode="External"/><Relationship Id="rId9" Type="http://schemas.openxmlformats.org/officeDocument/2006/relationships/hyperlink" Target="https://en.wikipedia.org/wiki/Euro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20f9d867f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20f9d867f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20f9d867f_0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20f9d867f_0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20f9d867f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20f9d867f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20f9d867f_0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20f9d867f_0_1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Targetting those who would convert and not targetting those who would not convert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20f9d867f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20f9d867f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20f9d867f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20f9d867f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no better than random guessing</a:t>
            </a:r>
            <a:endParaRPr sz="12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be able to increase the expected value as our model performance increases</a:t>
            </a:r>
            <a:endParaRPr sz="12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the bank executives to understand how our model works so interpretability is important</a:t>
            </a:r>
            <a:endParaRPr sz="12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 if they agree with the logic of the model</a:t>
            </a:r>
            <a:endParaRPr sz="12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.89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20f9d86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20f9d86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lender may offer a 2% rate for term deposits with a one-year maturity. The funds deposited are then structured as loans to borrowers who are charged 7% in interest on those notes. This difference in rates means that the bank makes a net 5% return (</a:t>
            </a:r>
            <a:r>
              <a:rPr lang="en" sz="800" b="1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$50 in revenue</a:t>
            </a:r>
            <a:r>
              <a:rPr lang="en" sz="8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8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$21.437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20f9d867f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20f9d867f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 b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Preliminary Screening</a:t>
            </a:r>
            <a:r>
              <a:rPr lang="en" sz="14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- firstly ask prepared questions regarding these key factors identified from our model </a:t>
            </a:r>
            <a:endParaRPr sz="1400" b="1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 b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Pilot Program</a:t>
            </a:r>
            <a:r>
              <a:rPr lang="en" sz="14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- Implement model in one region and use data (based on specifics about the area) as a test and tune the model</a:t>
            </a:r>
            <a:endParaRPr sz="14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 b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Customer Targeting </a:t>
            </a:r>
            <a:r>
              <a:rPr lang="en" sz="14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- target these customers with certain characteristics out of our model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endParaRPr sz="14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Prediction Lag (due to economies changing after decisions)</a:t>
            </a:r>
            <a:endParaRPr sz="14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20f9d867f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20f9d867f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e.g.: Risk of model building specific to only this type of bank or product</a:t>
            </a:r>
            <a:endParaRPr sz="16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20f9d867f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620f9d867f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20f9d867f_0_1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20f9d867f_0_1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20f9d867f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20f9d867f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20f9d867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20f9d867f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20f9d867f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20f9d867f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20f9d867f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20f9d867f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20f9d867f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20f9d867f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620f9d867f_0_2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620f9d867f_0_2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620f9d867f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620f9d867f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620f9d867f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620f9d867f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20f9d867f_0_2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20f9d867f_0_2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20f9d867f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20f9d867f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36f7e0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36f7e0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https://www.investopedia.com/terms/t/termdeposit.asp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Banks make money by lending account holders’ funds to others; Term deposits ensure bank a certain amount of money in a term available to be lent out in case of uncertainty of account holders’ drawbacks</a:t>
            </a:r>
            <a:endParaRPr sz="14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Effective outreach to potential customers and actual conversion for the product are </a:t>
            </a:r>
            <a:endParaRPr sz="14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Predictive analytics help managers optimize the marketing strategies (e.g.: customers to target; timing, frequency and channels of outreach) and improve success rates</a:t>
            </a:r>
            <a:endParaRPr sz="14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620f9d867f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620f9d867f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620f9d867f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620f9d867f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620f9d867f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620f9d867f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620f9d867f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620f9d867f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620f9d867f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620f9d867f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620f9d867f_6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620f9d867f_6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620f9d867f_6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620f9d867f_6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620f9d867f_6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620f9d867f_6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620f9d867f_6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620f9d867f_6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620f9d867f_6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620f9d867f_6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20f9d867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20f9d867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The </a:t>
            </a:r>
            <a:r>
              <a:rPr lang="en" sz="1050" b="1">
                <a:solidFill>
                  <a:srgbClr val="222222"/>
                </a:solidFill>
                <a:highlight>
                  <a:srgbClr val="FFFFFF"/>
                </a:highlight>
              </a:rPr>
              <a:t>Euro Interbank Offered Rate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lang="en" sz="1050" b="1">
                <a:solidFill>
                  <a:srgbClr val="222222"/>
                </a:solidFill>
                <a:highlight>
                  <a:srgbClr val="FFFFFF"/>
                </a:highlight>
              </a:rPr>
              <a:t>Euribor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) is a daily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reference rate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based on the averaged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interest rates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at which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Eurozone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banks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offer to lend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unsecured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funds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to other banks in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euro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wholesale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money market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(or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2"/>
              </a:rPr>
              <a:t>interbank market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).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duration: duration of last contact, in seconds (numeric).   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campaign: number of contacts performed during this campaign and for this client (numeric, includes last contact)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pdays: number of days that passed by after the client was last contacted from a previous campaign (numeric; 999 means client was not contacted in the previous campaign)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previous: number of contacts performed before this campaign and for this client (numeric)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poutcome: outcome of the previous marketing campaign (categorical: "failure","nonexistent","success")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emp.var.rate: employment variation rate - quarterly (numeric)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cons.price.idx: (CPI)consumer price index - monthly (numeric)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cons.conf.idx: consumer confidence index - monthly (numeric)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euribor3m: euribor 3 month rate - daily (numeric)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66666"/>
                </a:solidFill>
              </a:rPr>
              <a:t>nr.employed: number of employees - quarterly (numeric)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620f9d867f_6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620f9d867f_6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20f9d867f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20f9d867f_0_1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620f9d867f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620f9d867f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20f9d867f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620f9d867f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20f9d867f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20f9d867f_0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620f9d867f_0_1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620f9d867f_0_1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620f9d867f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620f9d867f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620f9d867f_0_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620f9d867f_0_1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620f9d867f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620f9d867f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620f9d867f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620f9d867f_0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20f9d867f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20f9d867f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“nr.employed”: number of employees indicator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" sz="1400">
                <a:solidFill>
                  <a:srgbClr val="666666"/>
                </a:solidFill>
              </a:rPr>
              <a:t>euribor3m”: euribor 3 month rate indicator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“emp.var.rate”: employment variation rate indicator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“pdays”: number of days passed by after the client was last contacted from a previous campaign (999 means client was not previously contacted)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“previous”: number of contacts performed before this campaign and for this client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Possible Multi-collinearity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euribo3m &amp; emp.var.rate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euribo3m &amp; nr.employed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emp.var.rate &amp; nremployed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However, we chose to leave in these variables because they measure different aspects of the macroeconomic health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620f9d867f_6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620f9d867f_6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20f9d867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20f9d867f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20f9d867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20f9d867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20f9d867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20f9d867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***Transformations: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Log Transformations</a:t>
            </a:r>
            <a:endParaRPr sz="14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age: log()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campaign: log()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Log Transformations for </a:t>
            </a:r>
            <a:endParaRPr sz="14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Features with ‘0’</a:t>
            </a:r>
            <a:endParaRPr sz="14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pdays: log(x+2)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previous: log(x+2)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job_encoded: log(x+2)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housing_encoded: log(x+2)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loan_encoded: sqrt(x+2)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contact_encoded: sqrt(x+2)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Sqrt Transformations for Features with Negative Values</a:t>
            </a:r>
            <a:endParaRPr sz="14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cons.conf.idx: sqrt(x+1- min(X[]))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20f9d867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20f9d867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main evaluation metric for this project is “F1 score”!!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“Why F1”: want to both balance between ‘targeting customers who would actually convert’ and ‘not waste resource targeting those who would not actually convert’ in practice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5C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44575" y="766625"/>
            <a:ext cx="9188700" cy="25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Dosis"/>
              <a:buNone/>
              <a:defRPr sz="80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276600"/>
            <a:ext cx="85206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500"/>
              <a:buFont typeface="Dosis"/>
              <a:buNone/>
              <a:defRPr sz="125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" name="Google Shape;101;p13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102" name="Google Shape;102;p13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 idx="2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3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ally Blank">
  <p:cSld name="BLANK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slide">
  <p:cSld name="1_slidemodel2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e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</a:defRPr>
            </a:lvl1pPr>
            <a:lvl2pPr lvl="1" algn="ctr">
              <a:buNone/>
              <a:defRPr sz="1300">
                <a:solidFill>
                  <a:srgbClr val="FFFFFF"/>
                </a:solidFill>
              </a:defRPr>
            </a:lvl2pPr>
            <a:lvl3pPr lvl="2" algn="ctr">
              <a:buNone/>
              <a:defRPr sz="1300">
                <a:solidFill>
                  <a:srgbClr val="FFFFFF"/>
                </a:solidFill>
              </a:defRPr>
            </a:lvl3pPr>
            <a:lvl4pPr lvl="3" algn="ctr">
              <a:buNone/>
              <a:defRPr sz="1300">
                <a:solidFill>
                  <a:srgbClr val="FFFFFF"/>
                </a:solidFill>
              </a:defRPr>
            </a:lvl4pPr>
            <a:lvl5pPr lvl="4" algn="ctr">
              <a:buNone/>
              <a:defRPr sz="1300">
                <a:solidFill>
                  <a:srgbClr val="FFFFFF"/>
                </a:solidFill>
              </a:defRPr>
            </a:lvl5pPr>
            <a:lvl6pPr lvl="5" algn="ctr">
              <a:buNone/>
              <a:defRPr sz="1300">
                <a:solidFill>
                  <a:srgbClr val="FFFFFF"/>
                </a:solidFill>
              </a:defRPr>
            </a:lvl6pPr>
            <a:lvl7pPr lvl="6" algn="ctr">
              <a:buNone/>
              <a:defRPr sz="1300">
                <a:solidFill>
                  <a:srgbClr val="FFFFFF"/>
                </a:solidFill>
              </a:defRPr>
            </a:lvl7pPr>
            <a:lvl8pPr lvl="7" algn="ctr">
              <a:buNone/>
              <a:defRPr sz="1300">
                <a:solidFill>
                  <a:srgbClr val="FFFFFF"/>
                </a:solidFill>
              </a:defRPr>
            </a:lvl8pPr>
            <a:lvl9pPr lvl="8" algn="ctr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" name="Google Shape;20;p3"/>
          <p:cNvGrpSpPr/>
          <p:nvPr/>
        </p:nvGrpSpPr>
        <p:grpSpPr>
          <a:xfrm>
            <a:off x="197970" y="4683259"/>
            <a:ext cx="297191" cy="365405"/>
            <a:chOff x="2149550" y="2870305"/>
            <a:chExt cx="378395" cy="465247"/>
          </a:xfrm>
        </p:grpSpPr>
        <p:sp>
          <p:nvSpPr>
            <p:cNvPr id="21" name="Google Shape;21;p3"/>
            <p:cNvSpPr/>
            <p:nvPr/>
          </p:nvSpPr>
          <p:spPr>
            <a:xfrm>
              <a:off x="2149569" y="2870305"/>
              <a:ext cx="378376" cy="465247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414965" y="2980088"/>
              <a:ext cx="112980" cy="11298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ight">
  <p:cSld name="CUSTOM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63000" y="34100"/>
            <a:ext cx="39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4563150" y="606800"/>
            <a:ext cx="39054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" name="Google Shape;32;p4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33" name="Google Shape;33;p4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51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5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" name="Google Shape;43;p5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44" name="Google Shape;44;p5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55" name="Google Shape;55;p6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2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69" name="Google Shape;69;p7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3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ml/datasets/Bank+Marketi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C6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ctrTitle"/>
          </p:nvPr>
        </p:nvSpPr>
        <p:spPr>
          <a:xfrm>
            <a:off x="-23025" y="1896521"/>
            <a:ext cx="9188700" cy="417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Team Double Ones</a:t>
            </a:r>
            <a:endParaRPr sz="20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311025" y="305699"/>
            <a:ext cx="8520600" cy="1515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Will a Customer Subscribe to a Term Deposit?</a:t>
            </a:r>
            <a:endParaRPr sz="4000" b="1" dirty="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25" y="2389200"/>
            <a:ext cx="2448600" cy="24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06" name="Google Shape;406;p27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407" name="Google Shape;407;p27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08" name="Google Shape;408;p27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09" name="Google Shape;409;p27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410" name="Google Shape;410;p27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11" name="Google Shape;411;p27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12" name="Google Shape;412;p27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413" name="Google Shape;413;p27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</p:sp>
        <p:sp>
          <p:nvSpPr>
            <p:cNvPr id="414" name="Google Shape;414;p27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15" name="Google Shape;415;p27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416" name="Google Shape;416;p27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17" name="Google Shape;417;p27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18" name="Google Shape;418;p27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419" name="Google Shape;419;p27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20" name="Google Shape;420;p27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21" name="Google Shape;421;p27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422" name="Google Shape;422;p27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24" name="Google Shape;424;p27"/>
          <p:cNvGrpSpPr/>
          <p:nvPr/>
        </p:nvGrpSpPr>
        <p:grpSpPr>
          <a:xfrm>
            <a:off x="6842869" y="995230"/>
            <a:ext cx="1549682" cy="1057348"/>
            <a:chOff x="580351" y="1270819"/>
            <a:chExt cx="1911300" cy="2991931"/>
          </a:xfrm>
        </p:grpSpPr>
        <p:sp>
          <p:nvSpPr>
            <p:cNvPr id="425" name="Google Shape;425;p27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3-NN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Manhattan Distance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Weights - Distance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Minkowski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latin typeface="Open Sans"/>
                  <a:ea typeface="Open Sans"/>
                  <a:cs typeface="Open Sans"/>
                  <a:sym typeface="Open Sans"/>
                </a:rPr>
                <a:t>F1 = 0.9091</a:t>
              </a:r>
              <a:endParaRPr sz="1050" b="1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7"/>
          <p:cNvSpPr txBox="1"/>
          <p:nvPr/>
        </p:nvSpPr>
        <p:spPr>
          <a:xfrm>
            <a:off x="726410" y="735500"/>
            <a:ext cx="15498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Logistic Regression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8" name="Google Shape;428;p27"/>
          <p:cNvSpPr txBox="1"/>
          <p:nvPr/>
        </p:nvSpPr>
        <p:spPr>
          <a:xfrm>
            <a:off x="6796724" y="735500"/>
            <a:ext cx="1657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k-Nearest Neighbor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9" name="Google Shape;429;p27"/>
          <p:cNvSpPr txBox="1"/>
          <p:nvPr/>
        </p:nvSpPr>
        <p:spPr>
          <a:xfrm>
            <a:off x="3793746" y="735500"/>
            <a:ext cx="15498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Decision Tree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430" name="Google Shape;430;p27"/>
          <p:cNvGrpSpPr/>
          <p:nvPr/>
        </p:nvGrpSpPr>
        <p:grpSpPr>
          <a:xfrm>
            <a:off x="720197" y="995230"/>
            <a:ext cx="1549682" cy="1057348"/>
            <a:chOff x="580351" y="1270819"/>
            <a:chExt cx="1911300" cy="2991931"/>
          </a:xfrm>
        </p:grpSpPr>
        <p:sp>
          <p:nvSpPr>
            <p:cNvPr id="431" name="Google Shape;431;p27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C = .001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Penalty = ‘l1’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latin typeface="Open Sans"/>
                  <a:ea typeface="Open Sans"/>
                  <a:cs typeface="Open Sans"/>
                  <a:sym typeface="Open Sans"/>
                </a:rPr>
                <a:t>F1 = 0.7122</a:t>
              </a:r>
              <a:endParaRPr sz="105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27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7"/>
          <p:cNvGrpSpPr/>
          <p:nvPr/>
        </p:nvGrpSpPr>
        <p:grpSpPr>
          <a:xfrm>
            <a:off x="3784598" y="995230"/>
            <a:ext cx="1549682" cy="1057348"/>
            <a:chOff x="580351" y="1270819"/>
            <a:chExt cx="1911300" cy="2991931"/>
          </a:xfrm>
        </p:grpSpPr>
        <p:sp>
          <p:nvSpPr>
            <p:cNvPr id="434" name="Google Shape;434;p27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Criterion = ‘entropy’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Max_Depth =  38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Min_Samples_split = 10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latin typeface="Open Sans"/>
                  <a:ea typeface="Open Sans"/>
                  <a:cs typeface="Open Sans"/>
                  <a:sym typeface="Open Sans"/>
                </a:rPr>
                <a:t>F1 = 0.9124</a:t>
              </a:r>
              <a:endParaRPr sz="105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6" name="Google Shape;436;p27"/>
          <p:cNvCxnSpPr/>
          <p:nvPr/>
        </p:nvCxnSpPr>
        <p:spPr>
          <a:xfrm>
            <a:off x="3011788" y="900838"/>
            <a:ext cx="30900" cy="35994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437" name="Google Shape;437;p27"/>
          <p:cNvCxnSpPr/>
          <p:nvPr/>
        </p:nvCxnSpPr>
        <p:spPr>
          <a:xfrm>
            <a:off x="6076113" y="876388"/>
            <a:ext cx="34200" cy="36483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438" name="Google Shape;4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475" y="2077156"/>
            <a:ext cx="1853650" cy="127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475" y="3378200"/>
            <a:ext cx="1853650" cy="1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1934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Basic Optimized</a:t>
            </a:r>
            <a:endParaRPr/>
          </a:p>
        </p:txBody>
      </p:sp>
      <p:pic>
        <p:nvPicPr>
          <p:cNvPr id="441" name="Google Shape;4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4450" y="3382475"/>
            <a:ext cx="1777975" cy="118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4975" y="2106175"/>
            <a:ext cx="1853650" cy="128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400" y="2078500"/>
            <a:ext cx="1853650" cy="129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650" y="3378200"/>
            <a:ext cx="1777973" cy="11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450" name="Google Shape;450;p28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451" name="Google Shape;451;p28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52" name="Google Shape;452;p28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53" name="Google Shape;453;p28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454" name="Google Shape;454;p28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55" name="Google Shape;455;p28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56" name="Google Shape;456;p28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457" name="Google Shape;457;p28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</p:sp>
        <p:sp>
          <p:nvSpPr>
            <p:cNvPr id="458" name="Google Shape;458;p28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59" name="Google Shape;459;p28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460" name="Google Shape;460;p28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61" name="Google Shape;461;p28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62" name="Google Shape;462;p28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463" name="Google Shape;463;p28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64" name="Google Shape;464;p28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65" name="Google Shape;465;p28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466" name="Google Shape;466;p28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68" name="Google Shape;468;p28"/>
          <p:cNvGrpSpPr/>
          <p:nvPr/>
        </p:nvGrpSpPr>
        <p:grpSpPr>
          <a:xfrm>
            <a:off x="6842869" y="995230"/>
            <a:ext cx="1549682" cy="1057348"/>
            <a:chOff x="580351" y="1270819"/>
            <a:chExt cx="1911300" cy="2991931"/>
          </a:xfrm>
        </p:grpSpPr>
        <p:sp>
          <p:nvSpPr>
            <p:cNvPr id="469" name="Google Shape;469;p28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3-NN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Manhattan Distance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Weights - Distance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Minkowski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latin typeface="Open Sans"/>
                  <a:ea typeface="Open Sans"/>
                  <a:cs typeface="Open Sans"/>
                  <a:sym typeface="Open Sans"/>
                </a:rPr>
                <a:t>F1 = 0.9096</a:t>
              </a:r>
              <a:endParaRPr sz="105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28"/>
          <p:cNvSpPr txBox="1"/>
          <p:nvPr/>
        </p:nvSpPr>
        <p:spPr>
          <a:xfrm>
            <a:off x="726410" y="735500"/>
            <a:ext cx="15498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Logistic Regression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72" name="Google Shape;472;p28"/>
          <p:cNvSpPr txBox="1"/>
          <p:nvPr/>
        </p:nvSpPr>
        <p:spPr>
          <a:xfrm>
            <a:off x="6796724" y="735500"/>
            <a:ext cx="1657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k-Nearest Neighbor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73" name="Google Shape;473;p28"/>
          <p:cNvSpPr txBox="1"/>
          <p:nvPr/>
        </p:nvSpPr>
        <p:spPr>
          <a:xfrm>
            <a:off x="3793746" y="735500"/>
            <a:ext cx="15498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Decision Tree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474" name="Google Shape;474;p28"/>
          <p:cNvGrpSpPr/>
          <p:nvPr/>
        </p:nvGrpSpPr>
        <p:grpSpPr>
          <a:xfrm>
            <a:off x="720197" y="995230"/>
            <a:ext cx="1549682" cy="1057348"/>
            <a:chOff x="580351" y="1270819"/>
            <a:chExt cx="1911300" cy="2991931"/>
          </a:xfrm>
        </p:grpSpPr>
        <p:sp>
          <p:nvSpPr>
            <p:cNvPr id="475" name="Google Shape;475;p28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C = .001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Penalty = ‘l1’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latin typeface="Open Sans"/>
                  <a:ea typeface="Open Sans"/>
                  <a:cs typeface="Open Sans"/>
                  <a:sym typeface="Open Sans"/>
                </a:rPr>
                <a:t>F1 = 0.7122</a:t>
              </a:r>
              <a:endParaRPr sz="105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28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>
            <a:off x="3784598" y="995230"/>
            <a:ext cx="1549682" cy="1057348"/>
            <a:chOff x="580351" y="1270819"/>
            <a:chExt cx="1911300" cy="2991931"/>
          </a:xfrm>
        </p:grpSpPr>
        <p:sp>
          <p:nvSpPr>
            <p:cNvPr id="478" name="Google Shape;478;p28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Criterion = ‘entropy’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Max_Depth =  36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Min_Samples_split = 10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latin typeface="Open Sans"/>
                  <a:ea typeface="Open Sans"/>
                  <a:cs typeface="Open Sans"/>
                  <a:sym typeface="Open Sans"/>
                </a:rPr>
                <a:t>F1 = 0.9124</a:t>
              </a:r>
              <a:endParaRPr sz="105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0" name="Google Shape;480;p28"/>
          <p:cNvCxnSpPr/>
          <p:nvPr/>
        </p:nvCxnSpPr>
        <p:spPr>
          <a:xfrm>
            <a:off x="3011788" y="900838"/>
            <a:ext cx="30900" cy="35994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481" name="Google Shape;481;p28"/>
          <p:cNvCxnSpPr/>
          <p:nvPr/>
        </p:nvCxnSpPr>
        <p:spPr>
          <a:xfrm>
            <a:off x="6076113" y="876388"/>
            <a:ext cx="34200" cy="36483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1934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Transformed Optimized</a:t>
            </a:r>
            <a:endParaRPr/>
          </a:p>
        </p:txBody>
      </p:sp>
      <p:pic>
        <p:nvPicPr>
          <p:cNvPr id="483" name="Google Shape;4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474" y="2093753"/>
            <a:ext cx="1853649" cy="130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475" y="3394676"/>
            <a:ext cx="1853650" cy="120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775" y="3316920"/>
            <a:ext cx="1853650" cy="124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6775" y="2112691"/>
            <a:ext cx="1853651" cy="127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550" y="2074625"/>
            <a:ext cx="1853650" cy="129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850" y="3375525"/>
            <a:ext cx="1826052" cy="12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9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494" name="Google Shape;494;p29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495" name="Google Shape;495;p29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96" name="Google Shape;496;p29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497" name="Google Shape;497;p29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498" name="Google Shape;498;p29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499" name="Google Shape;499;p29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00" name="Google Shape;500;p29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501" name="Google Shape;501;p29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</p:sp>
        <p:sp>
          <p:nvSpPr>
            <p:cNvPr id="502" name="Google Shape;502;p29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03" name="Google Shape;503;p29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504" name="Google Shape;504;p29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05" name="Google Shape;505;p29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06" name="Google Shape;506;p29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507" name="Google Shape;507;p29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08" name="Google Shape;508;p29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09" name="Google Shape;509;p29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510" name="Google Shape;510;p29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ROC - AUC</a:t>
            </a:r>
            <a:endParaRPr/>
          </a:p>
        </p:txBody>
      </p:sp>
      <p:pic>
        <p:nvPicPr>
          <p:cNvPr id="513" name="Google Shape;513;p29"/>
          <p:cNvPicPr preferRelativeResize="0"/>
          <p:nvPr/>
        </p:nvPicPr>
        <p:blipFill rotWithShape="1">
          <a:blip r:embed="rId3">
            <a:alphaModFix/>
          </a:blip>
          <a:srcRect b="11253"/>
          <a:stretch/>
        </p:blipFill>
        <p:spPr>
          <a:xfrm>
            <a:off x="49750" y="1492925"/>
            <a:ext cx="2894275" cy="21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9"/>
          <p:cNvPicPr preferRelativeResize="0"/>
          <p:nvPr/>
        </p:nvPicPr>
        <p:blipFill rotWithShape="1">
          <a:blip r:embed="rId4">
            <a:alphaModFix/>
          </a:blip>
          <a:srcRect b="12960"/>
          <a:stretch/>
        </p:blipFill>
        <p:spPr>
          <a:xfrm>
            <a:off x="3025875" y="1492923"/>
            <a:ext cx="3008100" cy="21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9"/>
          <p:cNvPicPr preferRelativeResize="0"/>
          <p:nvPr/>
        </p:nvPicPr>
        <p:blipFill rotWithShape="1">
          <a:blip r:embed="rId5">
            <a:alphaModFix/>
          </a:blip>
          <a:srcRect b="12960"/>
          <a:stretch/>
        </p:blipFill>
        <p:spPr>
          <a:xfrm>
            <a:off x="6094900" y="1511825"/>
            <a:ext cx="3008100" cy="215086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9"/>
          <p:cNvSpPr txBox="1">
            <a:spLocks noGrp="1"/>
          </p:cNvSpPr>
          <p:nvPr>
            <p:ph type="subTitle" idx="1"/>
          </p:nvPr>
        </p:nvSpPr>
        <p:spPr>
          <a:xfrm>
            <a:off x="3373950" y="1175525"/>
            <a:ext cx="2396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Basic - Optimized</a:t>
            </a:r>
            <a:endParaRPr b="1"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1"/>
          </p:nvPr>
        </p:nvSpPr>
        <p:spPr>
          <a:xfrm>
            <a:off x="420800" y="1187875"/>
            <a:ext cx="2105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Basic - Default</a:t>
            </a:r>
            <a:endParaRPr b="1"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1"/>
          </p:nvPr>
        </p:nvSpPr>
        <p:spPr>
          <a:xfrm>
            <a:off x="6313000" y="1187875"/>
            <a:ext cx="2831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Transformed - Optimized</a:t>
            </a:r>
            <a:endParaRPr b="1"/>
          </a:p>
        </p:txBody>
      </p:sp>
      <p:sp>
        <p:nvSpPr>
          <p:cNvPr id="519" name="Google Shape;519;p29"/>
          <p:cNvSpPr txBox="1"/>
          <p:nvPr/>
        </p:nvSpPr>
        <p:spPr>
          <a:xfrm>
            <a:off x="508088" y="3662700"/>
            <a:ext cx="1977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Decision Tree = .9458  </a:t>
            </a:r>
            <a:endParaRPr sz="105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k-NN = .9464</a:t>
            </a:r>
            <a:endParaRPr sz="105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 = .7854</a:t>
            </a:r>
            <a:endParaRPr sz="105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p29"/>
          <p:cNvSpPr txBox="1"/>
          <p:nvPr/>
        </p:nvSpPr>
        <p:spPr>
          <a:xfrm>
            <a:off x="3716238" y="3662688"/>
            <a:ext cx="1977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Decision Tree = .9446 </a:t>
            </a:r>
            <a:endParaRPr sz="105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k-NN = .9495</a:t>
            </a:r>
            <a:endParaRPr sz="105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 = .7737</a:t>
            </a:r>
            <a:endParaRPr sz="105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29"/>
          <p:cNvSpPr txBox="1"/>
          <p:nvPr/>
        </p:nvSpPr>
        <p:spPr>
          <a:xfrm>
            <a:off x="6642025" y="3662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Decision Tree = .9444  </a:t>
            </a:r>
            <a:endParaRPr sz="105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k-NN = .9495</a:t>
            </a:r>
            <a:endParaRPr sz="105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 = .7737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27" name="Google Shape;527;p30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528" name="Google Shape;528;p30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29" name="Google Shape;529;p30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30" name="Google Shape;530;p30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531" name="Google Shape;531;p30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32" name="Google Shape;532;p30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33" name="Google Shape;533;p30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534" name="Google Shape;534;p30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</p:sp>
        <p:sp>
          <p:nvSpPr>
            <p:cNvPr id="535" name="Google Shape;535;p30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36" name="Google Shape;536;p30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537" name="Google Shape;537;p30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38" name="Google Shape;538;p30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39" name="Google Shape;539;p30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540" name="Google Shape;540;p30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41" name="Google Shape;541;p30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42" name="Google Shape;542;p30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543" name="Google Shape;543;p30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545" name="Google Shape;545;p30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Choice</a:t>
            </a:r>
            <a:endParaRPr/>
          </a:p>
        </p:txBody>
      </p:sp>
      <p:sp>
        <p:nvSpPr>
          <p:cNvPr id="546" name="Google Shape;546;p30"/>
          <p:cNvSpPr txBox="1">
            <a:spLocks noGrp="1"/>
          </p:cNvSpPr>
          <p:nvPr>
            <p:ph type="subTitle" idx="1"/>
          </p:nvPr>
        </p:nvSpPr>
        <p:spPr>
          <a:xfrm>
            <a:off x="269625" y="621400"/>
            <a:ext cx="4694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Which Model should we go with?</a:t>
            </a:r>
            <a:endParaRPr b="1"/>
          </a:p>
        </p:txBody>
      </p:sp>
      <p:sp>
        <p:nvSpPr>
          <p:cNvPr id="547" name="Google Shape;547;p30"/>
          <p:cNvSpPr txBox="1">
            <a:spLocks noGrp="1"/>
          </p:cNvSpPr>
          <p:nvPr>
            <p:ph type="subTitle" idx="1"/>
          </p:nvPr>
        </p:nvSpPr>
        <p:spPr>
          <a:xfrm>
            <a:off x="345825" y="2343618"/>
            <a:ext cx="1306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Basic                       Optimized</a:t>
            </a:r>
            <a:endParaRPr b="1"/>
          </a:p>
        </p:txBody>
      </p:sp>
      <p:sp>
        <p:nvSpPr>
          <p:cNvPr id="548" name="Google Shape;548;p30"/>
          <p:cNvSpPr txBox="1">
            <a:spLocks noGrp="1"/>
          </p:cNvSpPr>
          <p:nvPr>
            <p:ph type="subTitle" idx="1"/>
          </p:nvPr>
        </p:nvSpPr>
        <p:spPr>
          <a:xfrm>
            <a:off x="345825" y="1389688"/>
            <a:ext cx="11283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Basic</a:t>
            </a:r>
            <a:endParaRPr b="1"/>
          </a:p>
        </p:txBody>
      </p:sp>
      <p:sp>
        <p:nvSpPr>
          <p:cNvPr id="549" name="Google Shape;549;p30"/>
          <p:cNvSpPr txBox="1">
            <a:spLocks noGrp="1"/>
          </p:cNvSpPr>
          <p:nvPr>
            <p:ph type="subTitle" idx="1"/>
          </p:nvPr>
        </p:nvSpPr>
        <p:spPr>
          <a:xfrm>
            <a:off x="294425" y="3679699"/>
            <a:ext cx="1549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Transformed   Optimized</a:t>
            </a:r>
            <a:endParaRPr b="1"/>
          </a:p>
        </p:txBody>
      </p:sp>
      <p:sp>
        <p:nvSpPr>
          <p:cNvPr id="550" name="Google Shape;550;p30"/>
          <p:cNvSpPr/>
          <p:nvPr/>
        </p:nvSpPr>
        <p:spPr>
          <a:xfrm>
            <a:off x="6867820" y="1202214"/>
            <a:ext cx="1549800" cy="791100"/>
          </a:xfrm>
          <a:prstGeom prst="roundRect">
            <a:avLst>
              <a:gd name="adj" fmla="val 7329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3-NN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Euclidean Distance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Minkowski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= 0.8935</a:t>
            </a:r>
            <a:endParaRPr sz="1050"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30"/>
          <p:cNvSpPr txBox="1"/>
          <p:nvPr/>
        </p:nvSpPr>
        <p:spPr>
          <a:xfrm>
            <a:off x="2046762" y="1007950"/>
            <a:ext cx="15498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Logistic Regression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2" name="Google Shape;552;p30"/>
          <p:cNvSpPr txBox="1"/>
          <p:nvPr/>
        </p:nvSpPr>
        <p:spPr>
          <a:xfrm>
            <a:off x="6821675" y="1007950"/>
            <a:ext cx="1657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k-Nearest Neighbor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3" name="Google Shape;553;p30"/>
          <p:cNvSpPr txBox="1"/>
          <p:nvPr/>
        </p:nvSpPr>
        <p:spPr>
          <a:xfrm>
            <a:off x="4428298" y="1007950"/>
            <a:ext cx="15498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Decision Tree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4419151" y="1202214"/>
            <a:ext cx="1549800" cy="791100"/>
          </a:xfrm>
          <a:prstGeom prst="roundRect">
            <a:avLst>
              <a:gd name="adj" fmla="val 7329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Model Choices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Criterion = ‘gini’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Min_Samples_Split =2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= 0.9407</a:t>
            </a:r>
            <a:endParaRPr sz="1050"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30"/>
          <p:cNvSpPr/>
          <p:nvPr/>
        </p:nvSpPr>
        <p:spPr>
          <a:xfrm>
            <a:off x="2040550" y="1202214"/>
            <a:ext cx="1549800" cy="791100"/>
          </a:xfrm>
          <a:prstGeom prst="roundRect">
            <a:avLst>
              <a:gd name="adj" fmla="val 7329"/>
            </a:avLst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Model Choices</a:t>
            </a:r>
            <a:endParaRPr sz="105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= 1.0</a:t>
            </a:r>
            <a:endParaRPr sz="105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Penalty = ‘l2’</a:t>
            </a:r>
            <a:endParaRPr sz="105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= 0.7274</a:t>
            </a:r>
            <a:endParaRPr sz="1050"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30"/>
          <p:cNvSpPr/>
          <p:nvPr/>
        </p:nvSpPr>
        <p:spPr>
          <a:xfrm>
            <a:off x="6851920" y="2306037"/>
            <a:ext cx="1549800" cy="948600"/>
          </a:xfrm>
          <a:prstGeom prst="roundRect">
            <a:avLst>
              <a:gd name="adj" fmla="val 7329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3-NN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Manhattan Distance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Weights - Distance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Minkowski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= 0.9091</a:t>
            </a:r>
            <a:endParaRPr sz="105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7" name="Google Shape;557;p30"/>
          <p:cNvSpPr txBox="1"/>
          <p:nvPr/>
        </p:nvSpPr>
        <p:spPr>
          <a:xfrm>
            <a:off x="2030862" y="2072953"/>
            <a:ext cx="15498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Logistic Regression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8" name="Google Shape;558;p30"/>
          <p:cNvSpPr txBox="1"/>
          <p:nvPr/>
        </p:nvSpPr>
        <p:spPr>
          <a:xfrm>
            <a:off x="6805775" y="2072953"/>
            <a:ext cx="1657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k-Nearest Neighbor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9" name="Google Shape;559;p30"/>
          <p:cNvSpPr txBox="1"/>
          <p:nvPr/>
        </p:nvSpPr>
        <p:spPr>
          <a:xfrm>
            <a:off x="4412398" y="2072953"/>
            <a:ext cx="15498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Decision Tree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560" name="Google Shape;560;p30"/>
          <p:cNvGrpSpPr/>
          <p:nvPr/>
        </p:nvGrpSpPr>
        <p:grpSpPr>
          <a:xfrm>
            <a:off x="2024650" y="2305976"/>
            <a:ext cx="1549682" cy="948741"/>
            <a:chOff x="580351" y="1270819"/>
            <a:chExt cx="1911300" cy="2991931"/>
          </a:xfrm>
        </p:grpSpPr>
        <p:sp>
          <p:nvSpPr>
            <p:cNvPr id="561" name="Google Shape;561;p30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F3F3F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 = .001</a:t>
              </a:r>
              <a:endParaRPr sz="105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F3F3F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Penalty = ‘l1’</a:t>
              </a:r>
              <a:endParaRPr sz="105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solidFill>
                    <a:srgbClr val="F3F3F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F1 = 0.7122</a:t>
              </a:r>
              <a:endParaRPr sz="105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2" name="Google Shape;562;p30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0"/>
          <p:cNvSpPr/>
          <p:nvPr/>
        </p:nvSpPr>
        <p:spPr>
          <a:xfrm>
            <a:off x="4403251" y="2306084"/>
            <a:ext cx="1549800" cy="948900"/>
          </a:xfrm>
          <a:prstGeom prst="roundRect">
            <a:avLst>
              <a:gd name="adj" fmla="val 7329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Criterion = ‘entropy’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Max_Depth =  38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Min_Samples_split = 10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= 0.9124</a:t>
            </a:r>
            <a:endParaRPr sz="1050"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30"/>
          <p:cNvSpPr/>
          <p:nvPr/>
        </p:nvSpPr>
        <p:spPr>
          <a:xfrm>
            <a:off x="6867195" y="3587926"/>
            <a:ext cx="1549800" cy="945600"/>
          </a:xfrm>
          <a:prstGeom prst="roundRect">
            <a:avLst>
              <a:gd name="adj" fmla="val 7329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3-NN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Manhattan Distance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Weights - Distance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Minkowski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= 0.9096</a:t>
            </a:r>
            <a:endParaRPr sz="1050"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30"/>
          <p:cNvSpPr txBox="1"/>
          <p:nvPr/>
        </p:nvSpPr>
        <p:spPr>
          <a:xfrm>
            <a:off x="2046137" y="3355712"/>
            <a:ext cx="15498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Logistic Regression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66" name="Google Shape;566;p30"/>
          <p:cNvSpPr txBox="1"/>
          <p:nvPr/>
        </p:nvSpPr>
        <p:spPr>
          <a:xfrm>
            <a:off x="6821050" y="3355712"/>
            <a:ext cx="1657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k-Nearest Neighbor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67" name="Google Shape;567;p30"/>
          <p:cNvSpPr txBox="1"/>
          <p:nvPr/>
        </p:nvSpPr>
        <p:spPr>
          <a:xfrm>
            <a:off x="4427673" y="3355712"/>
            <a:ext cx="15498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Decision Tree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568" name="Google Shape;568;p30"/>
          <p:cNvGrpSpPr/>
          <p:nvPr/>
        </p:nvGrpSpPr>
        <p:grpSpPr>
          <a:xfrm>
            <a:off x="2039925" y="3587927"/>
            <a:ext cx="1549682" cy="945450"/>
            <a:chOff x="580351" y="1270819"/>
            <a:chExt cx="1911300" cy="2991931"/>
          </a:xfrm>
        </p:grpSpPr>
        <p:sp>
          <p:nvSpPr>
            <p:cNvPr id="569" name="Google Shape;569;p30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F3F3F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 = .001</a:t>
              </a:r>
              <a:endParaRPr sz="105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F3F3F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Penalty = ‘l1’</a:t>
              </a:r>
              <a:endParaRPr sz="105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solidFill>
                    <a:srgbClr val="F3F3F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F1 = 0.7122</a:t>
              </a:r>
              <a:endParaRPr sz="105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0" name="Google Shape;570;p30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30"/>
          <p:cNvSpPr/>
          <p:nvPr/>
        </p:nvSpPr>
        <p:spPr>
          <a:xfrm>
            <a:off x="4418526" y="3587941"/>
            <a:ext cx="1549800" cy="945600"/>
          </a:xfrm>
          <a:prstGeom prst="roundRect">
            <a:avLst>
              <a:gd name="adj" fmla="val 7329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Criterion = ‘entropy’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Max_Depth =  36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Min_Samples_split = 10</a:t>
            </a:r>
            <a:endParaRPr sz="105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= 0.9124</a:t>
            </a:r>
            <a:endParaRPr sz="1050"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2" name="Google Shape;572;p30"/>
          <p:cNvSpPr/>
          <p:nvPr/>
        </p:nvSpPr>
        <p:spPr>
          <a:xfrm>
            <a:off x="4755600" y="4204700"/>
            <a:ext cx="945600" cy="23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3" name="Google Shape;5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279" y="3679700"/>
            <a:ext cx="404971" cy="4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1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579" name="Google Shape;579;p31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580" name="Google Shape;580;p31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81" name="Google Shape;581;p31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82" name="Google Shape;582;p31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583" name="Google Shape;583;p31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84" name="Google Shape;584;p31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85" name="Google Shape;585;p31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586" name="Google Shape;586;p31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</p:sp>
        <p:sp>
          <p:nvSpPr>
            <p:cNvPr id="587" name="Google Shape;587;p31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88" name="Google Shape;588;p31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589" name="Google Shape;589;p31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90" name="Google Shape;590;p31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91" name="Google Shape;591;p31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592" name="Google Shape;592;p31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593" name="Google Shape;593;p31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94" name="Google Shape;594;p31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595" name="Google Shape;595;p31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597" name="Google Shape;597;p31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Choice &amp; Evaluation</a:t>
            </a:r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1"/>
          </p:nvPr>
        </p:nvSpPr>
        <p:spPr>
          <a:xfrm>
            <a:off x="269625" y="621400"/>
            <a:ext cx="4694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Which Model should we go with?</a:t>
            </a:r>
            <a:endParaRPr b="1"/>
          </a:p>
        </p:txBody>
      </p:sp>
      <p:sp>
        <p:nvSpPr>
          <p:cNvPr id="599" name="Google Shape;599;p31"/>
          <p:cNvSpPr txBox="1"/>
          <p:nvPr/>
        </p:nvSpPr>
        <p:spPr>
          <a:xfrm>
            <a:off x="446075" y="1383750"/>
            <a:ext cx="30000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1"/>
          <p:cNvSpPr txBox="1"/>
          <p:nvPr/>
        </p:nvSpPr>
        <p:spPr>
          <a:xfrm>
            <a:off x="269625" y="1015000"/>
            <a:ext cx="4855800" cy="27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AUC  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Transformed Optimized k-NN is better by .0051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F1 Score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Transformed Optimized Decision Tree has better F1 score by .0028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Interpretability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Decision Tree is best by revealing a set of rules, easier for managers to understand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31"/>
          <p:cNvSpPr txBox="1"/>
          <p:nvPr/>
        </p:nvSpPr>
        <p:spPr>
          <a:xfrm>
            <a:off x="5075475" y="1015000"/>
            <a:ext cx="3732300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Overfitting Concerns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Not going with Basic Decision Tree due to possible overfitting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31"/>
          <p:cNvSpPr txBox="1"/>
          <p:nvPr/>
        </p:nvSpPr>
        <p:spPr>
          <a:xfrm>
            <a:off x="5566125" y="2940450"/>
            <a:ext cx="27510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Transformed Optimized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Decision Tree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03" name="Google Shape;603;p31"/>
          <p:cNvSpPr/>
          <p:nvPr/>
        </p:nvSpPr>
        <p:spPr>
          <a:xfrm>
            <a:off x="6012191" y="3190251"/>
            <a:ext cx="2011200" cy="1017000"/>
          </a:xfrm>
          <a:prstGeom prst="roundRect">
            <a:avLst>
              <a:gd name="adj" fmla="val 7329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Criterion = ‘entropy’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Max_Depth =  36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Min_Samples_split = 10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= 0.9124</a:t>
            </a:r>
            <a:endParaRPr sz="1200"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.91</a:t>
            </a:r>
            <a:endParaRPr sz="1200"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4" name="Google Shape;6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500" y="2596000"/>
            <a:ext cx="744700" cy="8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2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610" name="Google Shape;610;p32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611" name="Google Shape;611;p32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12" name="Google Shape;612;p32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13" name="Google Shape;613;p32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614" name="Google Shape;614;p32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15" name="Google Shape;615;p32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16" name="Google Shape;616;p32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617" name="Google Shape;617;p32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18" name="Google Shape;618;p32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19" name="Google Shape;619;p32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620" name="Google Shape;620;p32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</p:spPr>
        </p:sp>
        <p:sp>
          <p:nvSpPr>
            <p:cNvPr id="621" name="Google Shape;621;p32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DE44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22" name="Google Shape;622;p32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623" name="Google Shape;623;p32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24" name="Google Shape;624;p32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25" name="Google Shape;625;p32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626" name="Google Shape;626;p32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628" name="Google Shape;628;p32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</a:t>
            </a:r>
            <a:r>
              <a:rPr lang="en">
                <a:highlight>
                  <a:srgbClr val="FFFFFF"/>
                </a:highlight>
              </a:rPr>
              <a:t>ïv</a:t>
            </a:r>
            <a:r>
              <a:rPr lang="en"/>
              <a:t>e Profit</a:t>
            </a:r>
            <a:endParaRPr/>
          </a:p>
        </p:txBody>
      </p:sp>
      <p:sp>
        <p:nvSpPr>
          <p:cNvPr id="629" name="Google Shape;629;p32"/>
          <p:cNvSpPr txBox="1">
            <a:spLocks noGrp="1"/>
          </p:cNvSpPr>
          <p:nvPr>
            <p:ph type="subTitle" idx="1"/>
          </p:nvPr>
        </p:nvSpPr>
        <p:spPr>
          <a:xfrm>
            <a:off x="269625" y="621400"/>
            <a:ext cx="5975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How should the results of the data mining be evaluated?</a:t>
            </a:r>
            <a:endParaRPr b="1"/>
          </a:p>
        </p:txBody>
      </p:sp>
      <p:sp>
        <p:nvSpPr>
          <p:cNvPr id="630" name="Google Shape;630;p32"/>
          <p:cNvSpPr txBox="1"/>
          <p:nvPr/>
        </p:nvSpPr>
        <p:spPr>
          <a:xfrm>
            <a:off x="467525" y="1264250"/>
            <a:ext cx="83250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Cost per call: </a:t>
            </a:r>
            <a:r>
              <a:rPr lang="en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$.015</a:t>
            </a: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Proportional 5% Return on min term deposit →  (.05)($1000) = </a:t>
            </a:r>
            <a:r>
              <a:rPr lang="en" sz="18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$50</a:t>
            </a: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➢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Priority: maximizing profit for every correct model prediction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31" name="Google Shape;631;p32"/>
          <p:cNvGraphicFramePr/>
          <p:nvPr/>
        </p:nvGraphicFramePr>
        <p:xfrm>
          <a:off x="1119025" y="3016400"/>
          <a:ext cx="2042550" cy="792420"/>
        </p:xfrm>
        <a:graphic>
          <a:graphicData uri="http://schemas.openxmlformats.org/drawingml/2006/table">
            <a:tbl>
              <a:tblPr>
                <a:noFill/>
                <a:tableStyleId>{8AC8202A-4538-4AD6-8C45-BF7C23804E18}</a:tableStyleId>
              </a:tblPr>
              <a:tblGrid>
                <a:gridCol w="102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$49.985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-$0.015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2" name="Google Shape;632;p32"/>
          <p:cNvSpPr txBox="1"/>
          <p:nvPr/>
        </p:nvSpPr>
        <p:spPr>
          <a:xfrm>
            <a:off x="1120350" y="2623000"/>
            <a:ext cx="10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Deposit</a:t>
            </a:r>
            <a:endParaRPr sz="1000"/>
          </a:p>
        </p:txBody>
      </p:sp>
      <p:sp>
        <p:nvSpPr>
          <p:cNvPr id="633" name="Google Shape;633;p32"/>
          <p:cNvSpPr txBox="1"/>
          <p:nvPr/>
        </p:nvSpPr>
        <p:spPr>
          <a:xfrm>
            <a:off x="2140350" y="2623000"/>
            <a:ext cx="10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Deposit</a:t>
            </a:r>
            <a:endParaRPr sz="1000"/>
          </a:p>
        </p:txBody>
      </p:sp>
      <p:sp>
        <p:nvSpPr>
          <p:cNvPr id="634" name="Google Shape;634;p32"/>
          <p:cNvSpPr txBox="1"/>
          <p:nvPr/>
        </p:nvSpPr>
        <p:spPr>
          <a:xfrm>
            <a:off x="152400" y="3016600"/>
            <a:ext cx="96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Contact</a:t>
            </a:r>
            <a:endParaRPr sz="1000"/>
          </a:p>
        </p:txBody>
      </p:sp>
      <p:sp>
        <p:nvSpPr>
          <p:cNvPr id="635" name="Google Shape;635;p32"/>
          <p:cNvSpPr txBox="1"/>
          <p:nvPr/>
        </p:nvSpPr>
        <p:spPr>
          <a:xfrm>
            <a:off x="152225" y="3397600"/>
            <a:ext cx="96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Contact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3"/>
          <p:cNvSpPr txBox="1">
            <a:spLocks noGrp="1"/>
          </p:cNvSpPr>
          <p:nvPr>
            <p:ph type="subTitle" idx="1"/>
          </p:nvPr>
        </p:nvSpPr>
        <p:spPr>
          <a:xfrm>
            <a:off x="269625" y="621400"/>
            <a:ext cx="2716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Expected Value Method</a:t>
            </a:r>
            <a:endParaRPr b="1"/>
          </a:p>
        </p:txBody>
      </p:sp>
      <p:sp>
        <p:nvSpPr>
          <p:cNvPr id="641" name="Google Shape;641;p33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42" name="Google Shape;642;p33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Profit</a:t>
            </a:r>
            <a:endParaRPr/>
          </a:p>
        </p:txBody>
      </p:sp>
      <p:graphicFrame>
        <p:nvGraphicFramePr>
          <p:cNvPr id="643" name="Google Shape;643;p33"/>
          <p:cNvGraphicFramePr/>
          <p:nvPr/>
        </p:nvGraphicFramePr>
        <p:xfrm>
          <a:off x="1511375" y="3020500"/>
          <a:ext cx="2042550" cy="792420"/>
        </p:xfrm>
        <a:graphic>
          <a:graphicData uri="http://schemas.openxmlformats.org/drawingml/2006/table">
            <a:tbl>
              <a:tblPr>
                <a:noFill/>
                <a:tableStyleId>{8AC8202A-4538-4AD6-8C45-BF7C23804E18}</a:tableStyleId>
              </a:tblPr>
              <a:tblGrid>
                <a:gridCol w="102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$49.985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-$0.015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4" name="Google Shape;644;p33"/>
          <p:cNvSpPr txBox="1"/>
          <p:nvPr/>
        </p:nvSpPr>
        <p:spPr>
          <a:xfrm>
            <a:off x="1512700" y="2627100"/>
            <a:ext cx="10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Deposit</a:t>
            </a:r>
            <a:endParaRPr sz="1000"/>
          </a:p>
        </p:txBody>
      </p:sp>
      <p:sp>
        <p:nvSpPr>
          <p:cNvPr id="645" name="Google Shape;645;p33"/>
          <p:cNvSpPr txBox="1"/>
          <p:nvPr/>
        </p:nvSpPr>
        <p:spPr>
          <a:xfrm>
            <a:off x="2532700" y="2627100"/>
            <a:ext cx="10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Deposit</a:t>
            </a:r>
            <a:endParaRPr sz="1000"/>
          </a:p>
        </p:txBody>
      </p:sp>
      <p:sp>
        <p:nvSpPr>
          <p:cNvPr id="646" name="Google Shape;646;p33"/>
          <p:cNvSpPr txBox="1"/>
          <p:nvPr/>
        </p:nvSpPr>
        <p:spPr>
          <a:xfrm>
            <a:off x="544750" y="3020700"/>
            <a:ext cx="96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Contact</a:t>
            </a:r>
            <a:endParaRPr sz="1000"/>
          </a:p>
        </p:txBody>
      </p:sp>
      <p:sp>
        <p:nvSpPr>
          <p:cNvPr id="647" name="Google Shape;647;p33"/>
          <p:cNvSpPr txBox="1"/>
          <p:nvPr/>
        </p:nvSpPr>
        <p:spPr>
          <a:xfrm>
            <a:off x="544575" y="3401700"/>
            <a:ext cx="96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Contact</a:t>
            </a:r>
            <a:endParaRPr sz="1000"/>
          </a:p>
        </p:txBody>
      </p:sp>
      <p:grpSp>
        <p:nvGrpSpPr>
          <p:cNvPr id="648" name="Google Shape;648;p33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649" name="Google Shape;649;p33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50" name="Google Shape;650;p33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51" name="Google Shape;651;p33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652" name="Google Shape;652;p33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53" name="Google Shape;653;p33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54" name="Google Shape;654;p33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655" name="Google Shape;655;p33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56" name="Google Shape;656;p33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57" name="Google Shape;657;p33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658" name="Google Shape;658;p33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</p:spPr>
        </p:sp>
        <p:sp>
          <p:nvSpPr>
            <p:cNvPr id="659" name="Google Shape;659;p33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DE44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60" name="Google Shape;660;p33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661" name="Google Shape;661;p33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62" name="Google Shape;662;p33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63" name="Google Shape;663;p33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664" name="Google Shape;664;p33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aphicFrame>
        <p:nvGraphicFramePr>
          <p:cNvPr id="666" name="Google Shape;666;p33"/>
          <p:cNvGraphicFramePr/>
          <p:nvPr/>
        </p:nvGraphicFramePr>
        <p:xfrm>
          <a:off x="5684363" y="1794688"/>
          <a:ext cx="2042550" cy="792420"/>
        </p:xfrm>
        <a:graphic>
          <a:graphicData uri="http://schemas.openxmlformats.org/drawingml/2006/table">
            <a:tbl>
              <a:tblPr>
                <a:noFill/>
                <a:tableStyleId>{8AC8202A-4538-4AD6-8C45-BF7C23804E18}</a:tableStyleId>
              </a:tblPr>
              <a:tblGrid>
                <a:gridCol w="102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0.4819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0.0687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0.0187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0.4308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Google Shape;667;p33"/>
          <p:cNvSpPr txBox="1"/>
          <p:nvPr/>
        </p:nvSpPr>
        <p:spPr>
          <a:xfrm>
            <a:off x="5685688" y="1401288"/>
            <a:ext cx="10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Deposit</a:t>
            </a:r>
            <a:endParaRPr sz="1000"/>
          </a:p>
        </p:txBody>
      </p:sp>
      <p:sp>
        <p:nvSpPr>
          <p:cNvPr id="668" name="Google Shape;668;p33"/>
          <p:cNvSpPr txBox="1"/>
          <p:nvPr/>
        </p:nvSpPr>
        <p:spPr>
          <a:xfrm>
            <a:off x="6705688" y="1401288"/>
            <a:ext cx="10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Deposit</a:t>
            </a:r>
            <a:endParaRPr sz="1000"/>
          </a:p>
        </p:txBody>
      </p:sp>
      <p:sp>
        <p:nvSpPr>
          <p:cNvPr id="669" name="Google Shape;669;p33"/>
          <p:cNvSpPr txBox="1"/>
          <p:nvPr/>
        </p:nvSpPr>
        <p:spPr>
          <a:xfrm>
            <a:off x="4717738" y="1794888"/>
            <a:ext cx="96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Contact</a:t>
            </a:r>
            <a:endParaRPr sz="1000"/>
          </a:p>
        </p:txBody>
      </p:sp>
      <p:sp>
        <p:nvSpPr>
          <p:cNvPr id="670" name="Google Shape;670;p33"/>
          <p:cNvSpPr txBox="1"/>
          <p:nvPr/>
        </p:nvSpPr>
        <p:spPr>
          <a:xfrm>
            <a:off x="4717563" y="2175888"/>
            <a:ext cx="96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Contact</a:t>
            </a:r>
            <a:endParaRPr sz="1000"/>
          </a:p>
        </p:txBody>
      </p:sp>
      <p:graphicFrame>
        <p:nvGraphicFramePr>
          <p:cNvPr id="671" name="Google Shape;671;p33"/>
          <p:cNvGraphicFramePr/>
          <p:nvPr/>
        </p:nvGraphicFramePr>
        <p:xfrm>
          <a:off x="1511375" y="1801300"/>
          <a:ext cx="2042550" cy="792420"/>
        </p:xfrm>
        <a:graphic>
          <a:graphicData uri="http://schemas.openxmlformats.org/drawingml/2006/table">
            <a:tbl>
              <a:tblPr>
                <a:noFill/>
                <a:tableStyleId>{8AC8202A-4538-4AD6-8C45-BF7C23804E18}</a:tableStyleId>
              </a:tblPr>
              <a:tblGrid>
                <a:gridCol w="102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8189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1167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7321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C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2" name="Google Shape;672;p33"/>
          <p:cNvSpPr txBox="1"/>
          <p:nvPr/>
        </p:nvSpPr>
        <p:spPr>
          <a:xfrm>
            <a:off x="1512700" y="1407900"/>
            <a:ext cx="10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Deposit</a:t>
            </a:r>
            <a:endParaRPr sz="1000"/>
          </a:p>
        </p:txBody>
      </p:sp>
      <p:sp>
        <p:nvSpPr>
          <p:cNvPr id="673" name="Google Shape;673;p33"/>
          <p:cNvSpPr txBox="1"/>
          <p:nvPr/>
        </p:nvSpPr>
        <p:spPr>
          <a:xfrm>
            <a:off x="2532700" y="1407900"/>
            <a:ext cx="10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Deposit</a:t>
            </a:r>
            <a:endParaRPr sz="1000"/>
          </a:p>
        </p:txBody>
      </p:sp>
      <p:sp>
        <p:nvSpPr>
          <p:cNvPr id="674" name="Google Shape;674;p33"/>
          <p:cNvSpPr txBox="1"/>
          <p:nvPr/>
        </p:nvSpPr>
        <p:spPr>
          <a:xfrm>
            <a:off x="544750" y="1801500"/>
            <a:ext cx="96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Contact</a:t>
            </a:r>
            <a:endParaRPr sz="1000"/>
          </a:p>
        </p:txBody>
      </p:sp>
      <p:sp>
        <p:nvSpPr>
          <p:cNvPr id="675" name="Google Shape;675;p33"/>
          <p:cNvSpPr txBox="1"/>
          <p:nvPr/>
        </p:nvSpPr>
        <p:spPr>
          <a:xfrm>
            <a:off x="544575" y="2182500"/>
            <a:ext cx="96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Contact</a:t>
            </a:r>
            <a:endParaRPr sz="1000"/>
          </a:p>
        </p:txBody>
      </p:sp>
      <p:pic>
        <p:nvPicPr>
          <p:cNvPr id="676" name="Google Shape;6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924" y="3522426"/>
            <a:ext cx="3182051" cy="4936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7" name="Google Shape;677;p33"/>
          <p:cNvSpPr/>
          <p:nvPr/>
        </p:nvSpPr>
        <p:spPr>
          <a:xfrm>
            <a:off x="6562725" y="3621750"/>
            <a:ext cx="1266900" cy="3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$12.04338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4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683" name="Google Shape;683;p34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684" name="Google Shape;684;p34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85" name="Google Shape;685;p34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86" name="Google Shape;686;p34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687" name="Google Shape;687;p34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88" name="Google Shape;688;p34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89" name="Google Shape;689;p34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690" name="Google Shape;690;p34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91" name="Google Shape;691;p34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92" name="Google Shape;692;p34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693" name="Google Shape;693;p34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694" name="Google Shape;694;p34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95" name="Google Shape;695;p34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696" name="Google Shape;696;p34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698" name="Google Shape;698;p34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699" name="Google Shape;699;p34"/>
          <p:cNvSpPr txBox="1">
            <a:spLocks noGrp="1"/>
          </p:cNvSpPr>
          <p:nvPr>
            <p:ph type="subTitle" idx="1"/>
          </p:nvPr>
        </p:nvSpPr>
        <p:spPr>
          <a:xfrm>
            <a:off x="429575" y="1044950"/>
            <a:ext cx="4637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How will our data mining be deployed?</a:t>
            </a:r>
            <a:endParaRPr sz="1800" b="1"/>
          </a:p>
        </p:txBody>
      </p:sp>
      <p:grpSp>
        <p:nvGrpSpPr>
          <p:cNvPr id="700" name="Google Shape;700;p34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701" name="Google Shape;701;p34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00CE00">
                <a:alpha val="89230"/>
              </a:srgbClr>
            </a:solidFill>
            <a:ln>
              <a:noFill/>
            </a:ln>
          </p:spPr>
        </p:sp>
        <p:sp>
          <p:nvSpPr>
            <p:cNvPr id="702" name="Google Shape;702;p34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00CE00">
                <a:alpha val="8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703" name="Google Shape;703;p34"/>
          <p:cNvSpPr txBox="1">
            <a:spLocks noGrp="1"/>
          </p:cNvSpPr>
          <p:nvPr>
            <p:ph type="subTitle" idx="1"/>
          </p:nvPr>
        </p:nvSpPr>
        <p:spPr>
          <a:xfrm>
            <a:off x="422024" y="2676625"/>
            <a:ext cx="5819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What issues could we have with deployment?</a:t>
            </a:r>
            <a:endParaRPr sz="1800" b="1"/>
          </a:p>
        </p:txBody>
      </p:sp>
      <p:sp>
        <p:nvSpPr>
          <p:cNvPr id="704" name="Google Shape;704;p34"/>
          <p:cNvSpPr txBox="1"/>
          <p:nvPr/>
        </p:nvSpPr>
        <p:spPr>
          <a:xfrm>
            <a:off x="422025" y="2982175"/>
            <a:ext cx="68550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Full Observations with ‘unknowns’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Purchase more consumer data to have complete observations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Prediction Lag 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34"/>
          <p:cNvSpPr txBox="1"/>
          <p:nvPr/>
        </p:nvSpPr>
        <p:spPr>
          <a:xfrm>
            <a:off x="429575" y="1402125"/>
            <a:ext cx="70653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Preliminary Screening 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Pilot Program 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Customer Targeting Tweaks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5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711" name="Google Shape;711;p35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712" name="Google Shape;712;p35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13" name="Google Shape;713;p35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14" name="Google Shape;714;p35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715" name="Google Shape;715;p35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16" name="Google Shape;716;p35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718" name="Google Shape;718;p35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19" name="Google Shape;719;p35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20" name="Google Shape;720;p35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721" name="Google Shape;721;p35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22" name="Google Shape;722;p35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23" name="Google Shape;723;p35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724" name="Google Shape;724;p35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726" name="Google Shape;726;p35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grpSp>
        <p:nvGrpSpPr>
          <p:cNvPr id="727" name="Google Shape;727;p35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728" name="Google Shape;728;p35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00CE00">
                <a:alpha val="89230"/>
              </a:srgbClr>
            </a:solidFill>
            <a:ln>
              <a:noFill/>
            </a:ln>
          </p:spPr>
        </p:sp>
        <p:sp>
          <p:nvSpPr>
            <p:cNvPr id="729" name="Google Shape;729;p35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00CE00">
                <a:alpha val="8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730" name="Google Shape;730;p35"/>
          <p:cNvSpPr txBox="1"/>
          <p:nvPr/>
        </p:nvSpPr>
        <p:spPr>
          <a:xfrm>
            <a:off x="358375" y="1138173"/>
            <a:ext cx="58014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Are there important ethical considerations?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1" name="Google Shape;731;p35"/>
          <p:cNvSpPr txBox="1"/>
          <p:nvPr/>
        </p:nvSpPr>
        <p:spPr>
          <a:xfrm>
            <a:off x="340650" y="2303925"/>
            <a:ext cx="698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are the risks associated with our proposed plan and                  how can we mitigate them?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2" name="Google Shape;732;p35"/>
          <p:cNvSpPr txBox="1"/>
          <p:nvPr/>
        </p:nvSpPr>
        <p:spPr>
          <a:xfrm>
            <a:off x="340650" y="3079425"/>
            <a:ext cx="8055300" cy="14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Personal data laws  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Different Model Options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Risk of Underfitting and/or Overfitting 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3" name="Google Shape;733;p35"/>
          <p:cNvSpPr txBox="1"/>
          <p:nvPr/>
        </p:nvSpPr>
        <p:spPr>
          <a:xfrm>
            <a:off x="269625" y="1454025"/>
            <a:ext cx="51966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Personal Data 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Do not prey on vulnerable people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C64"/>
        </a:solid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6"/>
          <p:cNvSpPr txBox="1">
            <a:spLocks noGrp="1"/>
          </p:cNvSpPr>
          <p:nvPr>
            <p:ph type="ctrTitle"/>
          </p:nvPr>
        </p:nvSpPr>
        <p:spPr>
          <a:xfrm rot="-224">
            <a:off x="-124573" y="1076616"/>
            <a:ext cx="9188700" cy="29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0" y="4396800"/>
            <a:ext cx="9144000" cy="74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584338"/>
            <a:ext cx="5961651" cy="44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5056375" y="1310425"/>
            <a:ext cx="3544800" cy="3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Based on the dataset about records of telemarketing calls for a Portuguese Bank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Key Task: </a:t>
            </a:r>
            <a:r>
              <a:rPr lang="en">
                <a:solidFill>
                  <a:srgbClr val="666666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Predict whether the customer will subscribe to a term deposit following the call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 major aspects of information for predictive analysis and decision making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client characteristics 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current campaign data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historical campaign data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socio-economic factors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4889475" y="836952"/>
            <a:ext cx="1318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Data</a:t>
            </a:r>
            <a:endParaRPr sz="1800" b="1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3964500" y="4730700"/>
            <a:ext cx="526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https://archive.ics.uci.edu/ml/datasets/Bank+Marketing</a:t>
            </a:r>
            <a:r>
              <a:rPr lang="en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bank-additional-full.csv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C64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7"/>
          <p:cNvSpPr txBox="1">
            <a:spLocks noGrp="1"/>
          </p:cNvSpPr>
          <p:nvPr>
            <p:ph type="ctrTitle"/>
          </p:nvPr>
        </p:nvSpPr>
        <p:spPr>
          <a:xfrm>
            <a:off x="-44700" y="1937925"/>
            <a:ext cx="9188700" cy="12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8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749" name="Google Shape;749;p38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750" name="Google Shape;750;p38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</p:sp>
        <p:sp>
          <p:nvSpPr>
            <p:cNvPr id="751" name="Google Shape;751;p38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52" name="Google Shape;752;p38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753" name="Google Shape;753;p38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54" name="Google Shape;754;p38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55" name="Google Shape;755;p38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756" name="Google Shape;756;p38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57" name="Google Shape;757;p38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58" name="Google Shape;758;p38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759" name="Google Shape;759;p38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60" name="Google Shape;760;p38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61" name="Google Shape;761;p38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762" name="Google Shape;762;p38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63" name="Google Shape;763;p38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64" name="Google Shape;764;p38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765" name="Google Shape;765;p38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767" name="Google Shape;7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40" y="1058063"/>
            <a:ext cx="1937423" cy="319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438" y="950400"/>
            <a:ext cx="1571137" cy="35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8"/>
          <p:cNvSpPr/>
          <p:nvPr/>
        </p:nvSpPr>
        <p:spPr>
          <a:xfrm>
            <a:off x="318950" y="2830749"/>
            <a:ext cx="705900" cy="10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8"/>
          <p:cNvSpPr/>
          <p:nvPr/>
        </p:nvSpPr>
        <p:spPr>
          <a:xfrm>
            <a:off x="2478874" y="1777480"/>
            <a:ext cx="705900" cy="134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8"/>
          <p:cNvSpPr/>
          <p:nvPr/>
        </p:nvSpPr>
        <p:spPr>
          <a:xfrm>
            <a:off x="318950" y="3916630"/>
            <a:ext cx="705900" cy="134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8"/>
          <p:cNvSpPr/>
          <p:nvPr/>
        </p:nvSpPr>
        <p:spPr>
          <a:xfrm>
            <a:off x="2478874" y="4198684"/>
            <a:ext cx="705900" cy="134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8"/>
          <p:cNvSpPr/>
          <p:nvPr/>
        </p:nvSpPr>
        <p:spPr>
          <a:xfrm>
            <a:off x="2478874" y="2537606"/>
            <a:ext cx="705900" cy="134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8"/>
          <p:cNvSpPr/>
          <p:nvPr/>
        </p:nvSpPr>
        <p:spPr>
          <a:xfrm>
            <a:off x="2478874" y="3449467"/>
            <a:ext cx="705900" cy="134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8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776" name="Google Shape;776;p38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Qualitative Data</a:t>
            </a:r>
            <a:endParaRPr/>
          </a:p>
        </p:txBody>
      </p:sp>
      <p:pic>
        <p:nvPicPr>
          <p:cNvPr id="777" name="Google Shape;777;p38"/>
          <p:cNvPicPr preferRelativeResize="0"/>
          <p:nvPr/>
        </p:nvPicPr>
        <p:blipFill rotWithShape="1">
          <a:blip r:embed="rId5">
            <a:alphaModFix/>
          </a:blip>
          <a:srcRect t="54695"/>
          <a:stretch/>
        </p:blipFill>
        <p:spPr>
          <a:xfrm>
            <a:off x="6690850" y="1633650"/>
            <a:ext cx="1983400" cy="20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8"/>
          <p:cNvPicPr preferRelativeResize="0"/>
          <p:nvPr/>
        </p:nvPicPr>
        <p:blipFill rotWithShape="1">
          <a:blip r:embed="rId5">
            <a:alphaModFix/>
          </a:blip>
          <a:srcRect b="46472"/>
          <a:stretch/>
        </p:blipFill>
        <p:spPr>
          <a:xfrm>
            <a:off x="4418363" y="1515762"/>
            <a:ext cx="1983400" cy="24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784" name="Google Shape;784;p39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785" name="Google Shape;785;p39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</p:sp>
        <p:sp>
          <p:nvSpPr>
            <p:cNvPr id="786" name="Google Shape;786;p39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87" name="Google Shape;787;p39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788" name="Google Shape;788;p39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89" name="Google Shape;789;p39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90" name="Google Shape;790;p39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791" name="Google Shape;791;p39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92" name="Google Shape;792;p39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93" name="Google Shape;793;p39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794" name="Google Shape;794;p39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95" name="Google Shape;795;p39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96" name="Google Shape;796;p39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797" name="Google Shape;797;p39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798" name="Google Shape;798;p39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800" name="Google Shape;800;p39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802" name="Google Shape;802;p39"/>
          <p:cNvPicPr preferRelativeResize="0"/>
          <p:nvPr/>
        </p:nvPicPr>
        <p:blipFill rotWithShape="1">
          <a:blip r:embed="rId3">
            <a:alphaModFix/>
          </a:blip>
          <a:srcRect r="-2522" b="50104"/>
          <a:stretch/>
        </p:blipFill>
        <p:spPr>
          <a:xfrm>
            <a:off x="2135050" y="969325"/>
            <a:ext cx="5381126" cy="35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9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804" name="Google Shape;804;p39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Qualitative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0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810" name="Google Shape;810;p40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811" name="Google Shape;811;p40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</p:sp>
        <p:sp>
          <p:nvSpPr>
            <p:cNvPr id="812" name="Google Shape;812;p40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13" name="Google Shape;813;p40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814" name="Google Shape;814;p40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15" name="Google Shape;815;p40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16" name="Google Shape;816;p40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817" name="Google Shape;817;p40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18" name="Google Shape;818;p40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19" name="Google Shape;819;p40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820" name="Google Shape;820;p40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21" name="Google Shape;821;p40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22" name="Google Shape;822;p40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823" name="Google Shape;823;p40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24" name="Google Shape;824;p40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25" name="Google Shape;825;p40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826" name="Google Shape;826;p40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828" name="Google Shape;828;p40"/>
          <p:cNvPicPr preferRelativeResize="0"/>
          <p:nvPr/>
        </p:nvPicPr>
        <p:blipFill rotWithShape="1">
          <a:blip r:embed="rId3">
            <a:alphaModFix/>
          </a:blip>
          <a:srcRect t="49894"/>
          <a:stretch/>
        </p:blipFill>
        <p:spPr>
          <a:xfrm>
            <a:off x="2249850" y="1006887"/>
            <a:ext cx="4975324" cy="33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40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830" name="Google Shape;830;p40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Qualitative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1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836" name="Google Shape;836;p41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837" name="Google Shape;837;p41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</p:sp>
        <p:sp>
          <p:nvSpPr>
            <p:cNvPr id="838" name="Google Shape;838;p41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9" name="Google Shape;839;p41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840" name="Google Shape;840;p41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41" name="Google Shape;841;p41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2" name="Google Shape;842;p41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843" name="Google Shape;843;p41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44" name="Google Shape;844;p41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5" name="Google Shape;845;p41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846" name="Google Shape;846;p41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47" name="Google Shape;847;p41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8" name="Google Shape;848;p41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849" name="Google Shape;849;p41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50" name="Google Shape;850;p41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51" name="Google Shape;851;p41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852" name="Google Shape;852;p41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854" name="Google Shape;854;p41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4650899" y="1600325"/>
            <a:ext cx="4181400" cy="192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1"/>
          <p:cNvPicPr preferRelativeResize="0"/>
          <p:nvPr/>
        </p:nvPicPr>
        <p:blipFill rotWithShape="1">
          <a:blip r:embed="rId3">
            <a:alphaModFix/>
          </a:blip>
          <a:srcRect t="50000"/>
          <a:stretch/>
        </p:blipFill>
        <p:spPr>
          <a:xfrm>
            <a:off x="264075" y="1540411"/>
            <a:ext cx="4181410" cy="19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41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857" name="Google Shape;857;p41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Qualitative Data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2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863" name="Google Shape;863;p42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864" name="Google Shape;864;p42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65" name="Google Shape;865;p42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66" name="Google Shape;866;p42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867" name="Google Shape;867;p42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8" name="Google Shape;868;p42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69" name="Google Shape;869;p42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870" name="Google Shape;870;p42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71" name="Google Shape;871;p42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72" name="Google Shape;872;p42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873" name="Google Shape;873;p42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74" name="Google Shape;874;p42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75" name="Google Shape;875;p42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876" name="Google Shape;876;p42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77" name="Google Shape;877;p42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78" name="Google Shape;878;p42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879" name="Google Shape;879;p42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881" name="Google Shape;881;p42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882" name="Google Shape;882;p42"/>
          <p:cNvSpPr txBox="1">
            <a:spLocks noGrp="1"/>
          </p:cNvSpPr>
          <p:nvPr>
            <p:ph type="subTitle" idx="1"/>
          </p:nvPr>
        </p:nvSpPr>
        <p:spPr>
          <a:xfrm>
            <a:off x="269625" y="621400"/>
            <a:ext cx="2979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Data Encoding</a:t>
            </a:r>
            <a:endParaRPr b="1"/>
          </a:p>
        </p:txBody>
      </p:sp>
      <p:pic>
        <p:nvPicPr>
          <p:cNvPr id="883" name="Google Shape;8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75" y="993975"/>
            <a:ext cx="3536125" cy="1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472" y="434100"/>
            <a:ext cx="3051514" cy="80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87" y="2418313"/>
            <a:ext cx="3232174" cy="8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2"/>
          <p:cNvPicPr preferRelativeResize="0"/>
          <p:nvPr/>
        </p:nvPicPr>
        <p:blipFill rotWithShape="1">
          <a:blip r:embed="rId6">
            <a:alphaModFix/>
          </a:blip>
          <a:srcRect l="-2700" r="2699"/>
          <a:stretch/>
        </p:blipFill>
        <p:spPr>
          <a:xfrm>
            <a:off x="4611283" y="1292371"/>
            <a:ext cx="2826607" cy="75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2"/>
          <p:cNvPicPr preferRelativeResize="0"/>
          <p:nvPr/>
        </p:nvPicPr>
        <p:blipFill rotWithShape="1">
          <a:blip r:embed="rId7">
            <a:alphaModFix/>
          </a:blip>
          <a:srcRect t="72714"/>
          <a:stretch/>
        </p:blipFill>
        <p:spPr>
          <a:xfrm>
            <a:off x="4612050" y="3055145"/>
            <a:ext cx="3312191" cy="64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2"/>
          <p:cNvPicPr preferRelativeResize="0"/>
          <p:nvPr/>
        </p:nvPicPr>
        <p:blipFill rotWithShape="1">
          <a:blip r:embed="rId7">
            <a:alphaModFix/>
          </a:blip>
          <a:srcRect b="68948"/>
          <a:stretch/>
        </p:blipFill>
        <p:spPr>
          <a:xfrm>
            <a:off x="4612060" y="2095476"/>
            <a:ext cx="3638065" cy="80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2"/>
          <p:cNvPicPr preferRelativeResize="0"/>
          <p:nvPr/>
        </p:nvPicPr>
        <p:blipFill rotWithShape="1">
          <a:blip r:embed="rId8">
            <a:alphaModFix/>
          </a:blip>
          <a:srcRect b="85462"/>
          <a:stretch/>
        </p:blipFill>
        <p:spPr>
          <a:xfrm>
            <a:off x="662975" y="3341775"/>
            <a:ext cx="3346574" cy="4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2"/>
          <p:cNvPicPr preferRelativeResize="0"/>
          <p:nvPr/>
        </p:nvPicPr>
        <p:blipFill rotWithShape="1">
          <a:blip r:embed="rId8">
            <a:alphaModFix/>
          </a:blip>
          <a:srcRect t="40821" b="44641"/>
          <a:stretch/>
        </p:blipFill>
        <p:spPr>
          <a:xfrm>
            <a:off x="662974" y="3930060"/>
            <a:ext cx="389840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2"/>
          <p:cNvPicPr preferRelativeResize="0"/>
          <p:nvPr/>
        </p:nvPicPr>
        <p:blipFill rotWithShape="1">
          <a:blip r:embed="rId8">
            <a:alphaModFix/>
          </a:blip>
          <a:srcRect t="82478"/>
          <a:stretch/>
        </p:blipFill>
        <p:spPr>
          <a:xfrm>
            <a:off x="4594863" y="3852313"/>
            <a:ext cx="3346574" cy="59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3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897" name="Google Shape;897;p43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898" name="Google Shape;898;p43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899" name="Google Shape;899;p43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00" name="Google Shape;900;p43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901" name="Google Shape;901;p43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02" name="Google Shape;902;p43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03" name="Google Shape;903;p43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904" name="Google Shape;904;p43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05" name="Google Shape;905;p43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06" name="Google Shape;906;p43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907" name="Google Shape;907;p43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08" name="Google Shape;908;p43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09" name="Google Shape;909;p43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910" name="Google Shape;910;p43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11" name="Google Shape;911;p43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12" name="Google Shape;912;p43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913" name="Google Shape;913;p43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915" name="Google Shape;915;p43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916" name="Google Shape;916;p43"/>
          <p:cNvSpPr txBox="1">
            <a:spLocks noGrp="1"/>
          </p:cNvSpPr>
          <p:nvPr>
            <p:ph type="subTitle" idx="1"/>
          </p:nvPr>
        </p:nvSpPr>
        <p:spPr>
          <a:xfrm>
            <a:off x="269625" y="621400"/>
            <a:ext cx="5731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Data Rebalancing with Resampling Technique</a:t>
            </a:r>
            <a:endParaRPr b="1"/>
          </a:p>
        </p:txBody>
      </p:sp>
      <p:pic>
        <p:nvPicPr>
          <p:cNvPr id="917" name="Google Shape;9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00" y="1070050"/>
            <a:ext cx="4028749" cy="29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375" y="1095299"/>
            <a:ext cx="4260700" cy="29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43"/>
          <p:cNvSpPr txBox="1"/>
          <p:nvPr/>
        </p:nvSpPr>
        <p:spPr>
          <a:xfrm>
            <a:off x="1333125" y="4061700"/>
            <a:ext cx="18537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Before Resampling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920;p43"/>
          <p:cNvSpPr txBox="1"/>
          <p:nvPr/>
        </p:nvSpPr>
        <p:spPr>
          <a:xfrm>
            <a:off x="6016975" y="4061700"/>
            <a:ext cx="1645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After Resampling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4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926" name="Google Shape;926;p44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927" name="Google Shape;927;p44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28" name="Google Shape;928;p44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29" name="Google Shape;929;p44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930" name="Google Shape;930;p44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31" name="Google Shape;931;p44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32" name="Google Shape;932;p44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933" name="Google Shape;933;p44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34" name="Google Shape;934;p44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35" name="Google Shape;935;p44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936" name="Google Shape;936;p44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37" name="Google Shape;937;p44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38" name="Google Shape;938;p44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939" name="Google Shape;939;p44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40" name="Google Shape;940;p44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41" name="Google Shape;941;p44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942" name="Google Shape;942;p44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944" name="Google Shape;944;p44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945" name="Google Shape;945;p44"/>
          <p:cNvSpPr txBox="1">
            <a:spLocks noGrp="1"/>
          </p:cNvSpPr>
          <p:nvPr>
            <p:ph type="subTitle" idx="1"/>
          </p:nvPr>
        </p:nvSpPr>
        <p:spPr>
          <a:xfrm>
            <a:off x="269625" y="621400"/>
            <a:ext cx="2979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Transformations</a:t>
            </a:r>
            <a:endParaRPr b="1"/>
          </a:p>
        </p:txBody>
      </p:sp>
      <p:pic>
        <p:nvPicPr>
          <p:cNvPr id="946" name="Google Shape;9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75" y="1108150"/>
            <a:ext cx="2140825" cy="18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500" y="1091209"/>
            <a:ext cx="2140825" cy="184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462" y="1090249"/>
            <a:ext cx="2140825" cy="184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0375" y="1085847"/>
            <a:ext cx="2140825" cy="185510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4"/>
          <p:cNvSpPr txBox="1"/>
          <p:nvPr/>
        </p:nvSpPr>
        <p:spPr>
          <a:xfrm>
            <a:off x="476525" y="3253238"/>
            <a:ext cx="83958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6666"/>
                </a:solidFill>
              </a:rPr>
              <a:t>Procedure:</a:t>
            </a:r>
            <a:endParaRPr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We wanted feature data to be as normal as possible</a:t>
            </a:r>
            <a:endParaRPr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Plotted the Q-Q plots and skewness of each feature with different transformations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5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956" name="Google Shape;956;p45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957" name="Google Shape;957;p45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58" name="Google Shape;958;p45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59" name="Google Shape;959;p45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960" name="Google Shape;960;p45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61" name="Google Shape;961;p45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62" name="Google Shape;962;p45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963" name="Google Shape;963;p45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64" name="Google Shape;964;p45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65" name="Google Shape;965;p45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966" name="Google Shape;966;p45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67" name="Google Shape;967;p45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68" name="Google Shape;968;p45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969" name="Google Shape;969;p45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970" name="Google Shape;970;p45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971" name="Google Shape;971;p45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972" name="Google Shape;972;p45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974" name="Google Shape;974;p45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975" name="Google Shape;975;p45"/>
          <p:cNvSpPr txBox="1">
            <a:spLocks noGrp="1"/>
          </p:cNvSpPr>
          <p:nvPr>
            <p:ph type="subTitle" idx="1"/>
          </p:nvPr>
        </p:nvSpPr>
        <p:spPr>
          <a:xfrm>
            <a:off x="269625" y="621400"/>
            <a:ext cx="2979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Transformations</a:t>
            </a:r>
            <a:endParaRPr b="1"/>
          </a:p>
        </p:txBody>
      </p:sp>
      <p:sp>
        <p:nvSpPr>
          <p:cNvPr id="976" name="Google Shape;976;p45"/>
          <p:cNvSpPr txBox="1"/>
          <p:nvPr/>
        </p:nvSpPr>
        <p:spPr>
          <a:xfrm>
            <a:off x="193425" y="1401500"/>
            <a:ext cx="22830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Log Transformations</a:t>
            </a:r>
            <a:endParaRPr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age: log()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campaign: log()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7" name="Google Shape;977;p45"/>
          <p:cNvSpPr txBox="1"/>
          <p:nvPr/>
        </p:nvSpPr>
        <p:spPr>
          <a:xfrm>
            <a:off x="5440250" y="1401500"/>
            <a:ext cx="36042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Sqrt Transformations for Features with Negative Values</a:t>
            </a:r>
            <a:endParaRPr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cons.conf.idx: sqrt(x+1- min(X[]))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45"/>
          <p:cNvSpPr txBox="1"/>
          <p:nvPr/>
        </p:nvSpPr>
        <p:spPr>
          <a:xfrm>
            <a:off x="2573975" y="1401500"/>
            <a:ext cx="2810100" cy="20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Log Transformations for </a:t>
            </a:r>
            <a:endParaRPr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Features with ‘0’</a:t>
            </a:r>
            <a:endParaRPr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pdays: log(x+2)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previous: log(x+2)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job_encoded: log(x+2)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housing_encoded: log(x+2)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loan_encoded: sqrt(x+2)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contact_encoded: sqrt(x+2)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6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984" name="Google Shape;984;p46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985" name="Google Shape;985;p46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986" name="Google Shape;986;p46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7" name="Google Shape;9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75" y="1108150"/>
            <a:ext cx="2140825" cy="18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500" y="1091209"/>
            <a:ext cx="2140825" cy="184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462" y="1090249"/>
            <a:ext cx="2140825" cy="184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0375" y="1085847"/>
            <a:ext cx="2140825" cy="185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6"/>
          <p:cNvPicPr preferRelativeResize="0"/>
          <p:nvPr/>
        </p:nvPicPr>
        <p:blipFill rotWithShape="1">
          <a:blip r:embed="rId7">
            <a:alphaModFix/>
          </a:blip>
          <a:srcRect b="51543"/>
          <a:stretch/>
        </p:blipFill>
        <p:spPr>
          <a:xfrm>
            <a:off x="44699" y="3197000"/>
            <a:ext cx="2248577" cy="185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6"/>
          <p:cNvPicPr preferRelativeResize="0"/>
          <p:nvPr/>
        </p:nvPicPr>
        <p:blipFill rotWithShape="1">
          <a:blip r:embed="rId8">
            <a:alphaModFix/>
          </a:blip>
          <a:srcRect t="3587" b="48194"/>
          <a:stretch/>
        </p:blipFill>
        <p:spPr>
          <a:xfrm>
            <a:off x="4488588" y="3175170"/>
            <a:ext cx="2248575" cy="183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6"/>
          <p:cNvPicPr preferRelativeResize="0"/>
          <p:nvPr/>
        </p:nvPicPr>
        <p:blipFill rotWithShape="1">
          <a:blip r:embed="rId7">
            <a:alphaModFix/>
          </a:blip>
          <a:srcRect t="47787" b="3755"/>
          <a:stretch/>
        </p:blipFill>
        <p:spPr>
          <a:xfrm>
            <a:off x="2266625" y="3175180"/>
            <a:ext cx="2248575" cy="185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6"/>
          <p:cNvPicPr preferRelativeResize="0"/>
          <p:nvPr/>
        </p:nvPicPr>
        <p:blipFill rotWithShape="1">
          <a:blip r:embed="rId8">
            <a:alphaModFix/>
          </a:blip>
          <a:srcRect t="51781"/>
          <a:stretch/>
        </p:blipFill>
        <p:spPr>
          <a:xfrm>
            <a:off x="6780378" y="3175200"/>
            <a:ext cx="2277897" cy="18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153" name="Google Shape;153;p20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54" name="Google Shape;154;p20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55" name="Google Shape;155;p20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156" name="Google Shape;156;p20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57" name="Google Shape;157;p20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58" name="Google Shape;158;p20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159" name="Google Shape;159;p20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60" name="Google Shape;160;p20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61" name="Google Shape;161;p20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162" name="Google Shape;162;p20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63" name="Google Shape;163;p20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64" name="Google Shape;164;p20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165" name="Google Shape;165;p20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66" name="Google Shape;166;p20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67" name="Google Shape;167;p20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168" name="Google Shape;168;p20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0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323225" y="916288"/>
            <a:ext cx="8126800" cy="3693663"/>
            <a:chOff x="323225" y="687688"/>
            <a:chExt cx="8126800" cy="3693663"/>
          </a:xfrm>
        </p:grpSpPr>
        <p:sp>
          <p:nvSpPr>
            <p:cNvPr id="171" name="Google Shape;171;p20"/>
            <p:cNvSpPr txBox="1"/>
            <p:nvPr/>
          </p:nvSpPr>
          <p:spPr>
            <a:xfrm>
              <a:off x="618475" y="1028790"/>
              <a:ext cx="7536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Open Sans"/>
                <a:buChar char="●"/>
              </a:pPr>
              <a:r>
                <a:rPr lang="en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A fixed-term investment that includes the deposit of money into an account for an agreed rate of interest</a:t>
              </a:r>
              <a:endPara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Open Sans"/>
                <a:buChar char="●"/>
              </a:pPr>
              <a:r>
                <a:rPr lang="en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Investors can only withdraw the money once the term ends</a:t>
              </a:r>
              <a:endPara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p20"/>
            <p:cNvSpPr txBox="1"/>
            <p:nvPr/>
          </p:nvSpPr>
          <p:spPr>
            <a:xfrm>
              <a:off x="323225" y="687688"/>
              <a:ext cx="25392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666666"/>
                  </a:solidFill>
                  <a:latin typeface="Dosis"/>
                  <a:ea typeface="Dosis"/>
                  <a:cs typeface="Dosis"/>
                  <a:sym typeface="Dosis"/>
                </a:rPr>
                <a:t>What is a Term Deposit?</a:t>
              </a:r>
              <a:endParaRPr sz="1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73" name="Google Shape;173;p20"/>
            <p:cNvSpPr txBox="1"/>
            <p:nvPr/>
          </p:nvSpPr>
          <p:spPr>
            <a:xfrm>
              <a:off x="323225" y="1788563"/>
              <a:ext cx="32160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666666"/>
                  </a:solidFill>
                  <a:latin typeface="Dosis"/>
                  <a:ea typeface="Dosis"/>
                  <a:cs typeface="Dosis"/>
                  <a:sym typeface="Dosis"/>
                </a:rPr>
                <a:t>What type of problem is this?</a:t>
              </a:r>
              <a:endParaRPr sz="1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74" name="Google Shape;174;p20"/>
            <p:cNvSpPr txBox="1"/>
            <p:nvPr/>
          </p:nvSpPr>
          <p:spPr>
            <a:xfrm>
              <a:off x="618475" y="2129675"/>
              <a:ext cx="7215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Open Sans"/>
                <a:buChar char="●"/>
              </a:pPr>
              <a:r>
                <a:rPr lang="en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Binary classification problem of the target variable</a:t>
              </a:r>
              <a:endPara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Open Sans"/>
                <a:buChar char="●"/>
              </a:pPr>
              <a:r>
                <a:rPr lang="en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Will the customer subscribe or not? --”Yes”(encoded “1”) or  “No”(encoded “0”)</a:t>
              </a:r>
              <a:endPara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5" name="Google Shape;175;p20"/>
            <p:cNvSpPr txBox="1"/>
            <p:nvPr/>
          </p:nvSpPr>
          <p:spPr>
            <a:xfrm>
              <a:off x="323225" y="2784675"/>
              <a:ext cx="45012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666666"/>
                  </a:solidFill>
                  <a:latin typeface="Dosis"/>
                  <a:ea typeface="Dosis"/>
                  <a:cs typeface="Dosis"/>
                  <a:sym typeface="Dosis"/>
                </a:rPr>
                <a:t>Why is this prediction problem important?</a:t>
              </a:r>
              <a:endParaRPr sz="1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76" name="Google Shape;176;p20"/>
            <p:cNvSpPr txBox="1"/>
            <p:nvPr/>
          </p:nvSpPr>
          <p:spPr>
            <a:xfrm>
              <a:off x="609825" y="2925750"/>
              <a:ext cx="78402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Open Sans"/>
                <a:buChar char="●"/>
              </a:pPr>
              <a:r>
                <a:rPr lang="en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Source of Profit</a:t>
              </a:r>
              <a:endPara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Open Sans"/>
                <a:buChar char="●"/>
              </a:pPr>
              <a:r>
                <a:rPr lang="en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Performance Goals for direct marketing campaigns in banks</a:t>
              </a:r>
              <a:endPara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Open Sans"/>
                <a:buChar char="●"/>
              </a:pPr>
              <a:r>
                <a:rPr lang="en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Predictive Analytics - Optimize the marketing strategies and improve success rates</a:t>
              </a:r>
              <a:endPara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7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000" name="Google Shape;1000;p47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001" name="Google Shape;1001;p47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002" name="Google Shape;1002;p47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47"/>
          <p:cNvPicPr preferRelativeResize="0"/>
          <p:nvPr/>
        </p:nvPicPr>
        <p:blipFill rotWithShape="1">
          <a:blip r:embed="rId3">
            <a:alphaModFix/>
          </a:blip>
          <a:srcRect r="-9529" b="50129"/>
          <a:stretch/>
        </p:blipFill>
        <p:spPr>
          <a:xfrm>
            <a:off x="2320051" y="916961"/>
            <a:ext cx="2271275" cy="17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07025"/>
            <a:ext cx="2127875" cy="177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0726" y="795837"/>
            <a:ext cx="2221573" cy="18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7"/>
          <p:cNvPicPr preferRelativeResize="0"/>
          <p:nvPr/>
        </p:nvPicPr>
        <p:blipFill rotWithShape="1">
          <a:blip r:embed="rId3">
            <a:alphaModFix/>
          </a:blip>
          <a:srcRect t="50129"/>
          <a:stretch/>
        </p:blipFill>
        <p:spPr>
          <a:xfrm>
            <a:off x="4628501" y="823400"/>
            <a:ext cx="2073064" cy="16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4" y="2856374"/>
            <a:ext cx="2359205" cy="18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0052" y="2927476"/>
            <a:ext cx="2271275" cy="180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8500" y="2890054"/>
            <a:ext cx="2271275" cy="179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1567" y="2919900"/>
            <a:ext cx="2157332" cy="16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8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016" name="Google Shape;1016;p48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017" name="Google Shape;1017;p48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018" name="Google Shape;1018;p48"/>
          <p:cNvSpPr/>
          <p:nvPr/>
        </p:nvSpPr>
        <p:spPr>
          <a:xfrm>
            <a:off x="0" y="45022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9" name="Google Shape;10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50" y="1125750"/>
            <a:ext cx="2032500" cy="158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250" y="1148851"/>
            <a:ext cx="2032510" cy="15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625" y="1078215"/>
            <a:ext cx="1913025" cy="145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600" y="951927"/>
            <a:ext cx="2232344" cy="1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918301"/>
            <a:ext cx="2232350" cy="178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2350" y="2977188"/>
            <a:ext cx="2079625" cy="166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4743" y="3002038"/>
            <a:ext cx="2079625" cy="161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9600" y="3026902"/>
            <a:ext cx="2050659" cy="16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9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032" name="Google Shape;1032;p49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033" name="Google Shape;1033;p49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034" name="Google Shape;1034;p49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5" name="Google Shape;10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981439"/>
            <a:ext cx="2009100" cy="16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754" y="1062888"/>
            <a:ext cx="1912572" cy="14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470" y="966150"/>
            <a:ext cx="2067481" cy="16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6955" y="909212"/>
            <a:ext cx="2214570" cy="16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993425"/>
            <a:ext cx="2114112" cy="16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8175" y="2927607"/>
            <a:ext cx="2114100" cy="167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2268" y="2989792"/>
            <a:ext cx="2114100" cy="16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5300" y="2993433"/>
            <a:ext cx="2114100" cy="166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0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048" name="Google Shape;1048;p50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049" name="Google Shape;1049;p50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050" name="Google Shape;1050;p50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2050"/>
            <a:ext cx="2420159" cy="19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263" y="1254750"/>
            <a:ext cx="1956050" cy="155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125" y="1254750"/>
            <a:ext cx="1989025" cy="151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150" y="1225209"/>
            <a:ext cx="1956050" cy="15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128874"/>
            <a:ext cx="2360499" cy="15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1850" y="3091500"/>
            <a:ext cx="2291299" cy="15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72361" y="3120150"/>
            <a:ext cx="2044315" cy="15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98099" y="3171877"/>
            <a:ext cx="1887675" cy="14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1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064" name="Google Shape;1064;p51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065" name="Google Shape;1065;p51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066" name="Google Shape;1066;p51"/>
          <p:cNvSpPr/>
          <p:nvPr/>
        </p:nvSpPr>
        <p:spPr>
          <a:xfrm>
            <a:off x="0" y="45793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7" name="Google Shape;10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00" y="999600"/>
            <a:ext cx="2035425" cy="15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948" y="1092950"/>
            <a:ext cx="1981426" cy="1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175" y="1103940"/>
            <a:ext cx="1981425" cy="142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0500" y="982985"/>
            <a:ext cx="2035425" cy="155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700" y="3139012"/>
            <a:ext cx="2035425" cy="15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0974" y="3194938"/>
            <a:ext cx="1821899" cy="1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5724" y="3138900"/>
            <a:ext cx="2104781" cy="16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0501" y="3138900"/>
            <a:ext cx="2231358" cy="16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2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080" name="Google Shape;10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000"/>
            <a:ext cx="1867375" cy="143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562" y="1031263"/>
            <a:ext cx="1867375" cy="1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363" y="1030700"/>
            <a:ext cx="1867376" cy="140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6725" y="982650"/>
            <a:ext cx="2034650" cy="157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838463"/>
            <a:ext cx="2034650" cy="16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9840" y="2887400"/>
            <a:ext cx="1972811" cy="15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2651" y="2863265"/>
            <a:ext cx="1972800" cy="158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01101" y="2768225"/>
            <a:ext cx="2105150" cy="16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52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089" name="Google Shape;1089;p52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090" name="Google Shape;1090;p52"/>
          <p:cNvSpPr/>
          <p:nvPr/>
        </p:nvSpPr>
        <p:spPr>
          <a:xfrm>
            <a:off x="0" y="45793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3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096" name="Google Shape;10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50" y="1107200"/>
            <a:ext cx="1938150" cy="151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100" y="1091613"/>
            <a:ext cx="1945113" cy="15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350" y="1119388"/>
            <a:ext cx="1884500" cy="147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650" y="1132300"/>
            <a:ext cx="1850848" cy="14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250" y="2977850"/>
            <a:ext cx="1938150" cy="15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9850" y="2989125"/>
            <a:ext cx="1938150" cy="152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1725" y="3057325"/>
            <a:ext cx="1781175" cy="13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3650" y="2985915"/>
            <a:ext cx="1884500" cy="14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53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105" name="Google Shape;1105;p53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106" name="Google Shape;1106;p53"/>
          <p:cNvSpPr/>
          <p:nvPr/>
        </p:nvSpPr>
        <p:spPr>
          <a:xfrm>
            <a:off x="0" y="45793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54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112" name="Google Shape;11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000"/>
            <a:ext cx="2064275" cy="161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675" y="1008625"/>
            <a:ext cx="1964982" cy="16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750" y="1022100"/>
            <a:ext cx="1964975" cy="158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2850" y="1117525"/>
            <a:ext cx="1964975" cy="151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110675"/>
            <a:ext cx="2064274" cy="163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7588" y="3115037"/>
            <a:ext cx="2064274" cy="162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4104" y="3115025"/>
            <a:ext cx="2064258" cy="16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4152" y="3194338"/>
            <a:ext cx="1838050" cy="14630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54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121" name="Google Shape;1121;p54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122" name="Google Shape;1122;p54"/>
          <p:cNvSpPr/>
          <p:nvPr/>
        </p:nvSpPr>
        <p:spPr>
          <a:xfrm>
            <a:off x="0" y="45793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5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128" name="Google Shape;11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000"/>
            <a:ext cx="2134624" cy="16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300" y="1086013"/>
            <a:ext cx="2134625" cy="167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525" y="1071875"/>
            <a:ext cx="2092550" cy="156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149" y="1100700"/>
            <a:ext cx="1936400" cy="154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106987"/>
            <a:ext cx="2092549" cy="163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5125" y="3109836"/>
            <a:ext cx="2134625" cy="163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1600" y="3186950"/>
            <a:ext cx="2092539" cy="16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3675" y="3210775"/>
            <a:ext cx="1794274" cy="14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55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137" name="Google Shape;1137;p55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138" name="Google Shape;1138;p55"/>
          <p:cNvSpPr/>
          <p:nvPr/>
        </p:nvSpPr>
        <p:spPr>
          <a:xfrm>
            <a:off x="0" y="45793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6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1144" name="Google Shape;11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1125"/>
            <a:ext cx="1809220" cy="13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250" y="1022125"/>
            <a:ext cx="1809225" cy="14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800" y="1041125"/>
            <a:ext cx="1759700" cy="13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0625" y="1021926"/>
            <a:ext cx="1809226" cy="140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865250"/>
            <a:ext cx="1899775" cy="15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6975" y="2875562"/>
            <a:ext cx="1899775" cy="148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775" y="2822879"/>
            <a:ext cx="1987325" cy="159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4125" y="2771073"/>
            <a:ext cx="2037174" cy="16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6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153" name="Google Shape;1153;p56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154" name="Google Shape;1154;p56"/>
          <p:cNvSpPr/>
          <p:nvPr/>
        </p:nvSpPr>
        <p:spPr>
          <a:xfrm>
            <a:off x="0" y="45793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82" name="Google Shape;182;p21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183" name="Google Shape;183;p21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</p:sp>
        <p:sp>
          <p:nvSpPr>
            <p:cNvPr id="184" name="Google Shape;184;p21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85" name="Google Shape;185;p21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186" name="Google Shape;186;p21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87" name="Google Shape;187;p21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88" name="Google Shape;188;p21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189" name="Google Shape;189;p21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90" name="Google Shape;190;p21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192" name="Google Shape;192;p21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93" name="Google Shape;193;p21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195" name="Google Shape;195;p21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96" name="Google Shape;196;p21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97" name="Google Shape;197;p21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198" name="Google Shape;198;p21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Understanding: Overview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242850" y="696575"/>
            <a:ext cx="86583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Original Dataset: 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20 Features &amp; 1 Target Variable (“y”: whether the customer has deposited or not)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■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Features including - ‘age’, ‘job’, ‘marital’, ‘education’, ‘default’, ‘housing’, ‘loan’, ‘contact’, ‘month’, ‘day_of_week’, ‘duration’, ‘campaign’, ‘pdays’*, ‘previous’, ‘poutcome’, ‘emp.var.rate’, ‘cons.price.idx’, ‘cons.conf.idx’, ‘euribor3m’ &amp; ‘nr.employed'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41,188 observations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8475" y="2784250"/>
            <a:ext cx="8951700" cy="1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Problems detected:</a:t>
            </a:r>
            <a:endParaRPr sz="18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○"/>
            </a:pPr>
            <a:r>
              <a:rPr lang="en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Data Imbalance: 4640 ‘yes’ (</a:t>
            </a:r>
            <a:r>
              <a:rPr lang="en" sz="1600" b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11.3%</a:t>
            </a:r>
            <a:r>
              <a:rPr lang="en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) vs. 36548 ‘no’ (</a:t>
            </a:r>
            <a:r>
              <a:rPr lang="en" sz="1600" b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88.7%</a:t>
            </a:r>
            <a:r>
              <a:rPr lang="en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6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○"/>
            </a:pPr>
            <a:r>
              <a:rPr lang="en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Data Leakage: “Duration” feature</a:t>
            </a:r>
            <a:endParaRPr sz="16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■"/>
            </a:pPr>
            <a:r>
              <a:rPr lang="en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Extremely correlated with target variable (y=No’ if duration=0)</a:t>
            </a:r>
            <a:endParaRPr sz="16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Open Sans"/>
              <a:buChar char="■"/>
            </a:pPr>
            <a:r>
              <a:rPr lang="en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Information not available at the time of decision making (call duration not known when making the call)</a:t>
            </a:r>
            <a:endParaRPr sz="16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7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160" name="Google Shape;11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25" y="1162449"/>
            <a:ext cx="2062221" cy="16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800" y="1150950"/>
            <a:ext cx="2019375" cy="15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825" y="1252953"/>
            <a:ext cx="1850296" cy="14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0875" y="1158039"/>
            <a:ext cx="1945730" cy="15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075" y="3106249"/>
            <a:ext cx="2019375" cy="163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4751" y="3143625"/>
            <a:ext cx="2189762" cy="17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4825" y="3143625"/>
            <a:ext cx="1945724" cy="158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900" y="3060153"/>
            <a:ext cx="2189775" cy="1686172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57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169" name="Google Shape;1169;p57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Transformation</a:t>
            </a:r>
            <a:endParaRPr/>
          </a:p>
        </p:txBody>
      </p:sp>
      <p:sp>
        <p:nvSpPr>
          <p:cNvPr id="1170" name="Google Shape;1170;p57"/>
          <p:cNvSpPr/>
          <p:nvPr/>
        </p:nvSpPr>
        <p:spPr>
          <a:xfrm>
            <a:off x="0" y="45793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8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Basic</a:t>
            </a:r>
            <a:endParaRPr/>
          </a:p>
        </p:txBody>
      </p:sp>
      <p:sp>
        <p:nvSpPr>
          <p:cNvPr id="1176" name="Google Shape;1176;p58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177" name="Google Shape;1177;p58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178" name="Google Shape;1178;p58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9" name="Google Shape;1179;p58"/>
          <p:cNvPicPr preferRelativeResize="0"/>
          <p:nvPr/>
        </p:nvPicPr>
        <p:blipFill rotWithShape="1">
          <a:blip r:embed="rId3">
            <a:alphaModFix/>
          </a:blip>
          <a:srcRect l="23965"/>
          <a:stretch/>
        </p:blipFill>
        <p:spPr>
          <a:xfrm>
            <a:off x="539525" y="1110762"/>
            <a:ext cx="4434351" cy="92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0" y="2295275"/>
            <a:ext cx="4434361" cy="2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550" y="895956"/>
            <a:ext cx="2889825" cy="198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421" y="2985025"/>
            <a:ext cx="3003779" cy="19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9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Basic</a:t>
            </a:r>
            <a:endParaRPr/>
          </a:p>
        </p:txBody>
      </p:sp>
      <p:sp>
        <p:nvSpPr>
          <p:cNvPr id="1188" name="Google Shape;1188;p59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189" name="Google Shape;1189;p59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190" name="Google Shape;1190;p59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1" name="Google Shape;11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1050"/>
            <a:ext cx="5343626" cy="9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50" y="2455700"/>
            <a:ext cx="3730024" cy="21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2750" y="2896300"/>
            <a:ext cx="2825974" cy="20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3450" y="888887"/>
            <a:ext cx="2944351" cy="197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0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Basic</a:t>
            </a:r>
            <a:endParaRPr/>
          </a:p>
        </p:txBody>
      </p:sp>
      <p:sp>
        <p:nvSpPr>
          <p:cNvPr id="1200" name="Google Shape;1200;p60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k-NN</a:t>
            </a:r>
            <a:endParaRPr/>
          </a:p>
        </p:txBody>
      </p:sp>
      <p:sp>
        <p:nvSpPr>
          <p:cNvPr id="1201" name="Google Shape;1201;p60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202" name="Google Shape;1202;p60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3" name="Google Shape;12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473" y="838413"/>
            <a:ext cx="3046751" cy="19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453" y="2801485"/>
            <a:ext cx="3046749" cy="209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100" y="2912075"/>
            <a:ext cx="33147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850" y="1183150"/>
            <a:ext cx="4434325" cy="15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1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Basic Optimized</a:t>
            </a:r>
            <a:endParaRPr/>
          </a:p>
        </p:txBody>
      </p:sp>
      <p:sp>
        <p:nvSpPr>
          <p:cNvPr id="1212" name="Google Shape;1212;p61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213" name="Google Shape;1213;p61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214" name="Google Shape;1214;p61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5" name="Google Shape;12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0500"/>
            <a:ext cx="4516887" cy="13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375" y="2493499"/>
            <a:ext cx="4038600" cy="23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600" y="1001925"/>
            <a:ext cx="3111175" cy="21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0610" y="3175050"/>
            <a:ext cx="2753165" cy="18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2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Basic Optimized</a:t>
            </a:r>
            <a:endParaRPr/>
          </a:p>
        </p:txBody>
      </p:sp>
      <p:sp>
        <p:nvSpPr>
          <p:cNvPr id="1224" name="Google Shape;1224;p62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225" name="Google Shape;1225;p62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226" name="Google Shape;1226;p62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7" name="Google Shape;12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75" y="1152808"/>
            <a:ext cx="5661796" cy="1317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329" y="720037"/>
            <a:ext cx="3079434" cy="205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9357" y="2771125"/>
            <a:ext cx="3180693" cy="22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639550"/>
            <a:ext cx="3852275" cy="22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63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Basic Optimized</a:t>
            </a:r>
            <a:endParaRPr/>
          </a:p>
        </p:txBody>
      </p:sp>
      <p:sp>
        <p:nvSpPr>
          <p:cNvPr id="1236" name="Google Shape;1236;p63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k-NN</a:t>
            </a:r>
            <a:endParaRPr/>
          </a:p>
        </p:txBody>
      </p:sp>
      <p:sp>
        <p:nvSpPr>
          <p:cNvPr id="1237" name="Google Shape;1237;p63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238" name="Google Shape;1238;p63"/>
          <p:cNvSpPr/>
          <p:nvPr/>
        </p:nvSpPr>
        <p:spPr>
          <a:xfrm>
            <a:off x="0" y="45945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9" name="Google Shape;1239;p63"/>
          <p:cNvPicPr preferRelativeResize="0"/>
          <p:nvPr/>
        </p:nvPicPr>
        <p:blipFill rotWithShape="1">
          <a:blip r:embed="rId3">
            <a:alphaModFix/>
          </a:blip>
          <a:srcRect b="3053"/>
          <a:stretch/>
        </p:blipFill>
        <p:spPr>
          <a:xfrm>
            <a:off x="121975" y="1178825"/>
            <a:ext cx="4644301" cy="8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825" y="788475"/>
            <a:ext cx="2674551" cy="184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5546" y="2701075"/>
            <a:ext cx="3577103" cy="22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500" y="2436778"/>
            <a:ext cx="4156266" cy="20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4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Transformed Optimized</a:t>
            </a:r>
            <a:endParaRPr/>
          </a:p>
        </p:txBody>
      </p:sp>
      <p:sp>
        <p:nvSpPr>
          <p:cNvPr id="1248" name="Google Shape;1248;p64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249" name="Google Shape;1249;p64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250" name="Google Shape;1250;p64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1" name="Google Shape;12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09400"/>
            <a:ext cx="4337449" cy="13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7900"/>
            <a:ext cx="4337450" cy="244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900" y="728400"/>
            <a:ext cx="3421450" cy="23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025" y="3110300"/>
            <a:ext cx="2954850" cy="19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5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Transformed Optimized</a:t>
            </a:r>
            <a:endParaRPr/>
          </a:p>
        </p:txBody>
      </p:sp>
      <p:sp>
        <p:nvSpPr>
          <p:cNvPr id="1260" name="Google Shape;1260;p65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261" name="Google Shape;1261;p65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262" name="Google Shape;1262;p65"/>
          <p:cNvSpPr/>
          <p:nvPr/>
        </p:nvSpPr>
        <p:spPr>
          <a:xfrm>
            <a:off x="121975" y="4503100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3" name="Google Shape;12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00" y="1173498"/>
            <a:ext cx="4963778" cy="115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00" y="2456682"/>
            <a:ext cx="4237525" cy="245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750" y="817175"/>
            <a:ext cx="2985025" cy="19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050" y="2890875"/>
            <a:ext cx="3140000" cy="21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66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Transformed Optimized</a:t>
            </a:r>
            <a:endParaRPr/>
          </a:p>
        </p:txBody>
      </p:sp>
      <p:sp>
        <p:nvSpPr>
          <p:cNvPr id="1272" name="Google Shape;1272;p66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k-NN</a:t>
            </a:r>
            <a:endParaRPr/>
          </a:p>
        </p:txBody>
      </p:sp>
      <p:sp>
        <p:nvSpPr>
          <p:cNvPr id="1273" name="Google Shape;1273;p66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274" name="Google Shape;1274;p66"/>
          <p:cNvSpPr/>
          <p:nvPr/>
        </p:nvSpPr>
        <p:spPr>
          <a:xfrm>
            <a:off x="106275" y="4516925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50" y="1005126"/>
            <a:ext cx="4948785" cy="99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000" y="711800"/>
            <a:ext cx="2927051" cy="20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1820" y="2871050"/>
            <a:ext cx="3157655" cy="20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600" y="2233904"/>
            <a:ext cx="4644300" cy="233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08" name="Google Shape;208;p22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209" name="Google Shape;209;p22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</p:sp>
        <p:sp>
          <p:nvSpPr>
            <p:cNvPr id="210" name="Google Shape;210;p22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11" name="Google Shape;211;p22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212" name="Google Shape;212;p22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13" name="Google Shape;213;p22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14" name="Google Shape;214;p22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215" name="Google Shape;215;p22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16" name="Google Shape;216;p22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17" name="Google Shape;217;p22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218" name="Google Shape;218;p22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19" name="Google Shape;219;p22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20" name="Google Shape;220;p22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221" name="Google Shape;221;p22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22" name="Google Shape;222;p22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23" name="Google Shape;223;p22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224" name="Google Shape;224;p22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226" name="Google Shape;2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225" y="419325"/>
            <a:ext cx="4630850" cy="417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Understanding: Variable Correlation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-80200" y="777300"/>
            <a:ext cx="4251000" cy="3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Top features correlated with the target variable (indicating more possible importance):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“nr.employed”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“euribor3m”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“emp.var.rate”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“pdays”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“previous”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 little possible multicollinearity among some socio-economic factors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-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yet broader economic context matters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-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different aspects of macroeconomic conditions are reflected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4215400" y="3757000"/>
            <a:ext cx="3763500" cy="5604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67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284" name="Google Shape;1284;p67"/>
          <p:cNvSpPr/>
          <p:nvPr/>
        </p:nvSpPr>
        <p:spPr>
          <a:xfrm>
            <a:off x="106275" y="4516925"/>
            <a:ext cx="8863800" cy="5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67"/>
          <p:cNvSpPr txBox="1"/>
          <p:nvPr/>
        </p:nvSpPr>
        <p:spPr>
          <a:xfrm>
            <a:off x="505850" y="0"/>
            <a:ext cx="8278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I). About potential bank client characteristics: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“age” (numeric)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“job” : type of job (categorical: 'admin.', 'blue-collar', 'entrepreneur', 'housemaid', 'management', 'retired', 'self-employed', 'services', 'student', 'technician', 'unemployed', 'unknown')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“marital”: marital status (categorical: 'divorced'(meaning divorced or widowed), 'married', 'single', 'unknown’)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“education” (categorical: 'basic.4y', 'basic.6y', 'basic.9y', 'high.school', 'illiterate', 'professional.course', 'university.degree', 'unknown')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“default”: has credit in default or not? (categorical: 'no','yes','unknown')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“housing”: has housing loan or not? (categorical: 'no','yes','unknown')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“loan”: has personal loan or not? (categorical: 'no','yes','unknown')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II). About the last contact of the current campaign: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“contact”: contact communication type (categorical: 'cellular','telephone') 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“month”: last contact month of year (categorical: 'jan', 'feb', 'mar', ..., 'nov', 'dec')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“day_of_week”: last contact day of the week (categorical: 'mon','tue','wed','thu','fri')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III). About historical campaigns: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“campaign”: number of contacts performed during this campaign and for this client (numeric, includes last contact)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“pdays”: number of days that passed by after the client was last contacted from a previous campaign (numeric; 999 means client was not previously contacted)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“previous”: number of contacts performed before this campaign and for this client (numeric)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“poutcome”: outcome of the previous marketing campaign (categorical: 'failure','nonexistent','success')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IV). About social and economic context: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“emp.var.rate”: employment variation rate - quarterly indicator (numeric)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“cons.price.idx”: consumer price index - monthly indicator (numeric)  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“cons.conf.idx”: consumer confidence index - monthly indicator (numeric)  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“euribor3m”: euribor 3 month rate - daily indicator (numeric)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AutoNum type="arabicPeriod"/>
            </a:pP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“nr.employed”: number of employees - quarterly indicator (numeric)</a:t>
            </a:r>
            <a:endParaRPr sz="1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35" name="Google Shape;235;p23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236" name="Google Shape;236;p23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</p:sp>
        <p:sp>
          <p:nvSpPr>
            <p:cNvPr id="237" name="Google Shape;237;p23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38" name="Google Shape;238;p23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239" name="Google Shape;239;p23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40" name="Google Shape;240;p23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242" name="Google Shape;242;p23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43" name="Google Shape;243;p23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44" name="Google Shape;244;p23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245" name="Google Shape;245;p23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46" name="Google Shape;246;p23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47" name="Google Shape;247;p23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248" name="Google Shape;248;p23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49" name="Google Shape;249;p23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50" name="Google Shape;250;p23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251" name="Google Shape;251;p23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Understanding: Numeric Features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269625" y="978450"/>
            <a:ext cx="4927500" cy="3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‘age’, ‘campaign’, ‘previous’, ‘pdays’, ‘emp.var.rate’, ‘cons.price.idx’, ‘cons.conf.idx’, ‘euribor3m’, ‘nr.employed’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Right-Skewness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e.g.: ‘age’, ‘campaign’, ‘previous’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Left-Skewness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e.g.: ‘euribor3m’, ‘nr.employed’, ‘emp.var.rate’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Special notation: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“‘pdays”: the value of “999” actually represents ‘customer not contacted in last campaign’ -&gt; turned to be encoded as “-1” later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525" y="2321150"/>
            <a:ext cx="3335700" cy="2166475"/>
          </a:xfrm>
          <a:prstGeom prst="rect">
            <a:avLst/>
          </a:prstGeom>
          <a:noFill/>
          <a:ln>
            <a:noFill/>
          </a:ln>
          <a:effectLst>
            <a:outerShdw blurRad="71438" dist="47625" dir="5340000" algn="bl" rotWithShape="0">
              <a:srgbClr val="B7B7B7">
                <a:alpha val="50000"/>
              </a:srgbClr>
            </a:outerShdw>
          </a:effectLst>
        </p:spPr>
      </p:pic>
      <p:pic>
        <p:nvPicPr>
          <p:cNvPr id="256" name="Google Shape;256;p23"/>
          <p:cNvPicPr preferRelativeResize="0"/>
          <p:nvPr/>
        </p:nvPicPr>
        <p:blipFill rotWithShape="1">
          <a:blip r:embed="rId4">
            <a:alphaModFix/>
          </a:blip>
          <a:srcRect b="50775"/>
          <a:stretch/>
        </p:blipFill>
        <p:spPr>
          <a:xfrm>
            <a:off x="5929138" y="718038"/>
            <a:ext cx="2121800" cy="150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/>
          <p:nvPr/>
        </p:nvSpPr>
        <p:spPr>
          <a:xfrm>
            <a:off x="3358525" y="-1409600"/>
            <a:ext cx="1176600" cy="117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63" name="Google Shape;263;p24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264" name="Google Shape;264;p24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</p:sp>
        <p:sp>
          <p:nvSpPr>
            <p:cNvPr id="265" name="Google Shape;265;p24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66" name="Google Shape;266;p24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267" name="Google Shape;267;p24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68" name="Google Shape;268;p24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69" name="Google Shape;269;p24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270" name="Google Shape;270;p24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71" name="Google Shape;271;p24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273" name="Google Shape;273;p24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74" name="Google Shape;274;p24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75" name="Google Shape;275;p24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276" name="Google Shape;276;p24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77" name="Google Shape;277;p24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78" name="Google Shape;278;p24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279" name="Google Shape;279;p24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Understanding: Categorical Features</a:t>
            </a:r>
            <a:endParaRPr sz="3600"/>
          </a:p>
        </p:txBody>
      </p:sp>
      <p:pic>
        <p:nvPicPr>
          <p:cNvPr id="282" name="Google Shape;282;p24"/>
          <p:cNvPicPr preferRelativeResize="0"/>
          <p:nvPr/>
        </p:nvPicPr>
        <p:blipFill rotWithShape="1">
          <a:blip r:embed="rId3">
            <a:alphaModFix/>
          </a:blip>
          <a:srcRect r="-2522" b="50104"/>
          <a:stretch/>
        </p:blipFill>
        <p:spPr>
          <a:xfrm>
            <a:off x="150275" y="806825"/>
            <a:ext cx="2351125" cy="202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 txBox="1"/>
          <p:nvPr/>
        </p:nvSpPr>
        <p:spPr>
          <a:xfrm>
            <a:off x="5280400" y="2065000"/>
            <a:ext cx="3768600" cy="2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“month” 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The month with the highest level of marketing activities is May.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“contact”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Customers reached out via 'telephone' type of contact seem less likely to subscribe.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“poutcome”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Customers who subscribed in previous marketing campaign more likely do it again.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“job”</a:t>
            </a: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Students or retired people seem more likely to be customers for term deposit subscription.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</p:txBody>
      </p:sp>
      <p:pic>
        <p:nvPicPr>
          <p:cNvPr id="284" name="Google Shape;284;p24"/>
          <p:cNvPicPr preferRelativeResize="0"/>
          <p:nvPr/>
        </p:nvPicPr>
        <p:blipFill rotWithShape="1">
          <a:blip r:embed="rId3">
            <a:alphaModFix/>
          </a:blip>
          <a:srcRect t="49894"/>
          <a:stretch/>
        </p:blipFill>
        <p:spPr>
          <a:xfrm>
            <a:off x="2664800" y="806825"/>
            <a:ext cx="2452151" cy="202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 b="50000"/>
          <a:stretch/>
        </p:blipFill>
        <p:spPr>
          <a:xfrm>
            <a:off x="229475" y="3112850"/>
            <a:ext cx="2192701" cy="13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4">
            <a:alphaModFix/>
          </a:blip>
          <a:srcRect t="50000"/>
          <a:stretch/>
        </p:blipFill>
        <p:spPr>
          <a:xfrm>
            <a:off x="2675713" y="3059600"/>
            <a:ext cx="2351126" cy="13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/>
          <p:nvPr/>
        </p:nvSpPr>
        <p:spPr>
          <a:xfrm>
            <a:off x="5280350" y="741100"/>
            <a:ext cx="37686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Categorical variable in text format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e.g.: “contact”: {“cellular, “telephone”}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“Unknown’s” in categorical features: “Job”(0.8%), ‘marital’(0.2%), ‘education’(4.2%), ‘default’(</a:t>
            </a: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20.9%</a:t>
            </a: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), ‘housing’(2.4%), ‘loan’(2.4%)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93" name="Google Shape;293;p25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294" name="Google Shape;294;p25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295" name="Google Shape;295;p25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96" name="Google Shape;296;p25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297" name="Google Shape;297;p25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8" name="Google Shape;298;p25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99" name="Google Shape;299;p25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300" name="Google Shape;300;p25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301" name="Google Shape;301;p25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02" name="Google Shape;302;p25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303" name="Google Shape;303;p25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304" name="Google Shape;304;p25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05" name="Google Shape;305;p25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306" name="Google Shape;306;p25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307" name="Google Shape;307;p25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08" name="Google Shape;308;p25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309" name="Google Shape;309;p25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311" name="Google Shape;311;p25"/>
          <p:cNvSpPr txBox="1">
            <a:spLocks noGrp="1"/>
          </p:cNvSpPr>
          <p:nvPr>
            <p:ph type="title"/>
          </p:nvPr>
        </p:nvSpPr>
        <p:spPr>
          <a:xfrm>
            <a:off x="2696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312" name="Google Shape;312;p25"/>
          <p:cNvSpPr txBox="1">
            <a:spLocks noGrp="1"/>
          </p:cNvSpPr>
          <p:nvPr>
            <p:ph type="subTitle" idx="1"/>
          </p:nvPr>
        </p:nvSpPr>
        <p:spPr>
          <a:xfrm>
            <a:off x="269625" y="621400"/>
            <a:ext cx="757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3 types of models: Basic, Basic Optimized, Transformed Optimized </a:t>
            </a:r>
            <a:endParaRPr b="1"/>
          </a:p>
        </p:txBody>
      </p:sp>
      <p:sp>
        <p:nvSpPr>
          <p:cNvPr id="313" name="Google Shape;313;p25"/>
          <p:cNvSpPr txBox="1"/>
          <p:nvPr/>
        </p:nvSpPr>
        <p:spPr>
          <a:xfrm>
            <a:off x="-181625" y="3879525"/>
            <a:ext cx="191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Removed:</a:t>
            </a:r>
            <a:endParaRPr sz="10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‘duration’ - data leakage;</a:t>
            </a:r>
            <a:endParaRPr sz="10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‘default’ - not informative 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14" name="Google Shape;314;p25"/>
          <p:cNvCxnSpPr/>
          <p:nvPr/>
        </p:nvCxnSpPr>
        <p:spPr>
          <a:xfrm flipH="1">
            <a:off x="5950800" y="2682250"/>
            <a:ext cx="983400" cy="839100"/>
          </a:xfrm>
          <a:prstGeom prst="straightConnector1">
            <a:avLst/>
          </a:prstGeom>
          <a:noFill/>
          <a:ln w="1524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5"/>
          <p:cNvCxnSpPr/>
          <p:nvPr/>
        </p:nvCxnSpPr>
        <p:spPr>
          <a:xfrm rot="10800000" flipH="1">
            <a:off x="940505" y="2457145"/>
            <a:ext cx="710700" cy="8016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5"/>
          <p:cNvCxnSpPr/>
          <p:nvPr/>
        </p:nvCxnSpPr>
        <p:spPr>
          <a:xfrm rot="10800000">
            <a:off x="4371900" y="2602150"/>
            <a:ext cx="1762200" cy="107640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5"/>
          <p:cNvCxnSpPr>
            <a:stCxn id="318" idx="3"/>
            <a:endCxn id="319" idx="7"/>
          </p:cNvCxnSpPr>
          <p:nvPr/>
        </p:nvCxnSpPr>
        <p:spPr>
          <a:xfrm flipH="1">
            <a:off x="3379618" y="2773470"/>
            <a:ext cx="768900" cy="568800"/>
          </a:xfrm>
          <a:prstGeom prst="straightConnector1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25"/>
          <p:cNvCxnSpPr>
            <a:stCxn id="321" idx="5"/>
          </p:cNvCxnSpPr>
          <p:nvPr/>
        </p:nvCxnSpPr>
        <p:spPr>
          <a:xfrm>
            <a:off x="2011945" y="2503845"/>
            <a:ext cx="1194900" cy="11058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25"/>
          <p:cNvSpPr/>
          <p:nvPr/>
        </p:nvSpPr>
        <p:spPr>
          <a:xfrm>
            <a:off x="468625" y="3159638"/>
            <a:ext cx="548700" cy="548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1543600" y="2035500"/>
            <a:ext cx="548700" cy="548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5"/>
          <p:cNvSpPr/>
          <p:nvPr/>
        </p:nvSpPr>
        <p:spPr>
          <a:xfrm>
            <a:off x="4068163" y="2305125"/>
            <a:ext cx="548700" cy="548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5658725" y="3235838"/>
            <a:ext cx="548700" cy="5487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5"/>
          <p:cNvGrpSpPr/>
          <p:nvPr/>
        </p:nvGrpSpPr>
        <p:grpSpPr>
          <a:xfrm rot="2827779">
            <a:off x="7309179" y="574524"/>
            <a:ext cx="1151560" cy="2439004"/>
            <a:chOff x="5126038" y="1379538"/>
            <a:chExt cx="1933500" cy="3927513"/>
          </a:xfrm>
        </p:grpSpPr>
        <p:sp>
          <p:nvSpPr>
            <p:cNvPr id="325" name="Google Shape;325;p25"/>
            <p:cNvSpPr/>
            <p:nvPr/>
          </p:nvSpPr>
          <p:spPr>
            <a:xfrm>
              <a:off x="5807076" y="4344988"/>
              <a:ext cx="139800" cy="53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5502"/>
                  </a:moveTo>
                  <a:cubicBezTo>
                    <a:pt x="120000" y="6889"/>
                    <a:pt x="93333" y="0"/>
                    <a:pt x="60000" y="0"/>
                  </a:cubicBezTo>
                  <a:cubicBezTo>
                    <a:pt x="26666" y="0"/>
                    <a:pt x="0" y="6889"/>
                    <a:pt x="0" y="15502"/>
                  </a:cubicBezTo>
                  <a:cubicBezTo>
                    <a:pt x="0" y="24114"/>
                    <a:pt x="60000" y="119999"/>
                    <a:pt x="60000" y="119999"/>
                  </a:cubicBezTo>
                  <a:cubicBezTo>
                    <a:pt x="60000" y="119999"/>
                    <a:pt x="120000" y="24114"/>
                    <a:pt x="120000" y="1550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6021388" y="4768851"/>
              <a:ext cx="139800" cy="53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5502"/>
                  </a:moveTo>
                  <a:cubicBezTo>
                    <a:pt x="120000" y="6889"/>
                    <a:pt x="93333" y="0"/>
                    <a:pt x="60000" y="0"/>
                  </a:cubicBezTo>
                  <a:cubicBezTo>
                    <a:pt x="26666" y="0"/>
                    <a:pt x="0" y="6889"/>
                    <a:pt x="0" y="15502"/>
                  </a:cubicBezTo>
                  <a:cubicBezTo>
                    <a:pt x="0" y="24114"/>
                    <a:pt x="60000" y="119999"/>
                    <a:pt x="60000" y="119999"/>
                  </a:cubicBezTo>
                  <a:cubicBezTo>
                    <a:pt x="60000" y="119999"/>
                    <a:pt x="120000" y="24114"/>
                    <a:pt x="120000" y="1550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6243638" y="4414838"/>
              <a:ext cx="139800" cy="53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5502"/>
                  </a:moveTo>
                  <a:cubicBezTo>
                    <a:pt x="120000" y="6889"/>
                    <a:pt x="93333" y="0"/>
                    <a:pt x="60000" y="0"/>
                  </a:cubicBezTo>
                  <a:cubicBezTo>
                    <a:pt x="26666" y="0"/>
                    <a:pt x="0" y="6889"/>
                    <a:pt x="0" y="15502"/>
                  </a:cubicBezTo>
                  <a:cubicBezTo>
                    <a:pt x="0" y="24114"/>
                    <a:pt x="60000" y="119999"/>
                    <a:pt x="60000" y="119999"/>
                  </a:cubicBezTo>
                  <a:cubicBezTo>
                    <a:pt x="60000" y="119999"/>
                    <a:pt x="120000" y="24114"/>
                    <a:pt x="120000" y="1550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5126038" y="3352801"/>
              <a:ext cx="1933500" cy="13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0" y="64000"/>
                  </a:moveTo>
                  <a:cubicBezTo>
                    <a:pt x="85446" y="64000"/>
                    <a:pt x="107167" y="87182"/>
                    <a:pt x="115895" y="120000"/>
                  </a:cubicBezTo>
                  <a:cubicBezTo>
                    <a:pt x="118565" y="110072"/>
                    <a:pt x="120000" y="99270"/>
                    <a:pt x="120000" y="88000"/>
                  </a:cubicBezTo>
                  <a:cubicBezTo>
                    <a:pt x="120000" y="39416"/>
                    <a:pt x="93098" y="0"/>
                    <a:pt x="59980" y="0"/>
                  </a:cubicBezTo>
                  <a:cubicBezTo>
                    <a:pt x="26821" y="0"/>
                    <a:pt x="0" y="39416"/>
                    <a:pt x="0" y="87883"/>
                  </a:cubicBezTo>
                  <a:cubicBezTo>
                    <a:pt x="0" y="99211"/>
                    <a:pt x="1474" y="109956"/>
                    <a:pt x="4104" y="119883"/>
                  </a:cubicBezTo>
                  <a:cubicBezTo>
                    <a:pt x="12793" y="87182"/>
                    <a:pt x="34553" y="64000"/>
                    <a:pt x="59980" y="64000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6338888" y="3386138"/>
              <a:ext cx="720600" cy="128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5628"/>
                  </a:lnTo>
                  <a:cubicBezTo>
                    <a:pt x="49946" y="72934"/>
                    <a:pt x="90481" y="93413"/>
                    <a:pt x="108983" y="120000"/>
                  </a:cubicBezTo>
                  <a:cubicBezTo>
                    <a:pt x="116149" y="109820"/>
                    <a:pt x="120000" y="98742"/>
                    <a:pt x="120000" y="87185"/>
                  </a:cubicBezTo>
                  <a:cubicBezTo>
                    <a:pt x="120000" y="45329"/>
                    <a:pt x="69090" y="10179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5495926" y="1381126"/>
              <a:ext cx="1195500" cy="285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67" y="117759"/>
                  </a:moveTo>
                  <a:cubicBezTo>
                    <a:pt x="71961" y="117759"/>
                    <a:pt x="83439" y="118542"/>
                    <a:pt x="94271" y="120000"/>
                  </a:cubicBezTo>
                  <a:cubicBezTo>
                    <a:pt x="110392" y="106396"/>
                    <a:pt x="120000" y="88852"/>
                    <a:pt x="120000" y="69716"/>
                  </a:cubicBezTo>
                  <a:cubicBezTo>
                    <a:pt x="120000" y="39271"/>
                    <a:pt x="95561" y="12928"/>
                    <a:pt x="59967" y="0"/>
                  </a:cubicBezTo>
                  <a:cubicBezTo>
                    <a:pt x="24373" y="12928"/>
                    <a:pt x="0" y="39271"/>
                    <a:pt x="0" y="69716"/>
                  </a:cubicBezTo>
                  <a:cubicBezTo>
                    <a:pt x="0" y="88852"/>
                    <a:pt x="9672" y="106423"/>
                    <a:pt x="25663" y="120000"/>
                  </a:cubicBezTo>
                  <a:cubicBezTo>
                    <a:pt x="36496" y="118542"/>
                    <a:pt x="48038" y="117759"/>
                    <a:pt x="59967" y="117759"/>
                  </a:cubicBezTo>
                  <a:close/>
                </a:path>
              </a:pathLst>
            </a:custGeom>
            <a:solidFill>
              <a:srgbClr val="FEAC1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6089651" y="1379538"/>
              <a:ext cx="601800" cy="285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1" y="0"/>
                  </a:moveTo>
                  <a:lnTo>
                    <a:pt x="0" y="134"/>
                  </a:lnTo>
                  <a:lnTo>
                    <a:pt x="0" y="117760"/>
                  </a:lnTo>
                  <a:lnTo>
                    <a:pt x="641" y="117760"/>
                  </a:lnTo>
                  <a:cubicBezTo>
                    <a:pt x="24487" y="117760"/>
                    <a:pt x="47307" y="118542"/>
                    <a:pt x="68846" y="120000"/>
                  </a:cubicBezTo>
                  <a:cubicBezTo>
                    <a:pt x="100897" y="106399"/>
                    <a:pt x="120000" y="88859"/>
                    <a:pt x="120000" y="69727"/>
                  </a:cubicBezTo>
                  <a:cubicBezTo>
                    <a:pt x="120000" y="39289"/>
                    <a:pt x="71410" y="12952"/>
                    <a:pt x="641" y="0"/>
                  </a:cubicBezTo>
                  <a:close/>
                </a:path>
              </a:pathLst>
            </a:custGeom>
            <a:solidFill>
              <a:srgbClr val="FE8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5651501" y="1379538"/>
              <a:ext cx="882600" cy="7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6" y="117470"/>
                  </a:moveTo>
                  <a:cubicBezTo>
                    <a:pt x="80407" y="117470"/>
                    <a:pt x="100422" y="118350"/>
                    <a:pt x="120000" y="120000"/>
                  </a:cubicBezTo>
                  <a:cubicBezTo>
                    <a:pt x="105666" y="68964"/>
                    <a:pt x="84777" y="27167"/>
                    <a:pt x="59956" y="0"/>
                  </a:cubicBezTo>
                  <a:cubicBezTo>
                    <a:pt x="35134" y="27167"/>
                    <a:pt x="14333" y="68964"/>
                    <a:pt x="0" y="120000"/>
                  </a:cubicBezTo>
                  <a:cubicBezTo>
                    <a:pt x="19577" y="118350"/>
                    <a:pt x="39592" y="117470"/>
                    <a:pt x="59956" y="11747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6089651" y="1379538"/>
              <a:ext cx="444600" cy="7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49"/>
                  </a:moveTo>
                  <a:lnTo>
                    <a:pt x="0" y="117470"/>
                  </a:lnTo>
                  <a:lnTo>
                    <a:pt x="867" y="117470"/>
                  </a:lnTo>
                  <a:cubicBezTo>
                    <a:pt x="41445" y="117470"/>
                    <a:pt x="81156" y="118350"/>
                    <a:pt x="120000" y="120000"/>
                  </a:cubicBezTo>
                  <a:cubicBezTo>
                    <a:pt x="91560" y="68964"/>
                    <a:pt x="50115" y="27167"/>
                    <a:pt x="867" y="0"/>
                  </a:cubicBezTo>
                  <a:cubicBezTo>
                    <a:pt x="693" y="329"/>
                    <a:pt x="173" y="439"/>
                    <a:pt x="0" y="549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5964238" y="3294063"/>
              <a:ext cx="257100" cy="138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24600" y="11162"/>
                    <a:pt x="0" y="33823"/>
                    <a:pt x="0" y="60000"/>
                  </a:cubicBezTo>
                  <a:cubicBezTo>
                    <a:pt x="0" y="86176"/>
                    <a:pt x="24600" y="108837"/>
                    <a:pt x="60000" y="120000"/>
                  </a:cubicBezTo>
                  <a:cubicBezTo>
                    <a:pt x="95700" y="108837"/>
                    <a:pt x="120000" y="86176"/>
                    <a:pt x="120000" y="60000"/>
                  </a:cubicBezTo>
                  <a:cubicBezTo>
                    <a:pt x="120000" y="33823"/>
                    <a:pt x="95700" y="11162"/>
                    <a:pt x="60000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6089651" y="3294063"/>
              <a:ext cx="131700" cy="138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13"/>
                  </a:moveTo>
                  <a:lnTo>
                    <a:pt x="0" y="119441"/>
                  </a:lnTo>
                  <a:cubicBezTo>
                    <a:pt x="585" y="119609"/>
                    <a:pt x="2341" y="119832"/>
                    <a:pt x="2926" y="120000"/>
                  </a:cubicBezTo>
                  <a:cubicBezTo>
                    <a:pt x="72585" y="108837"/>
                    <a:pt x="120000" y="86176"/>
                    <a:pt x="120000" y="60000"/>
                  </a:cubicBezTo>
                  <a:cubicBezTo>
                    <a:pt x="120000" y="33823"/>
                    <a:pt x="72585" y="11162"/>
                    <a:pt x="2926" y="0"/>
                  </a:cubicBezTo>
                  <a:cubicBezTo>
                    <a:pt x="2341" y="223"/>
                    <a:pt x="585" y="446"/>
                    <a:pt x="0" y="613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5757863" y="2368551"/>
              <a:ext cx="669900" cy="6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2" y="120000"/>
                  </a:moveTo>
                  <a:cubicBezTo>
                    <a:pt x="26870" y="120000"/>
                    <a:pt x="0" y="93014"/>
                    <a:pt x="0" y="59942"/>
                  </a:cubicBezTo>
                  <a:cubicBezTo>
                    <a:pt x="0" y="26870"/>
                    <a:pt x="26870" y="0"/>
                    <a:pt x="59942" y="0"/>
                  </a:cubicBezTo>
                  <a:cubicBezTo>
                    <a:pt x="93014" y="0"/>
                    <a:pt x="120000" y="26870"/>
                    <a:pt x="120000" y="59942"/>
                  </a:cubicBezTo>
                  <a:cubicBezTo>
                    <a:pt x="120000" y="93014"/>
                    <a:pt x="93014" y="120000"/>
                    <a:pt x="59942" y="120000"/>
                  </a:cubicBezTo>
                  <a:lnTo>
                    <a:pt x="59942" y="120000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5859463" y="2470151"/>
              <a:ext cx="466800" cy="4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82" y="0"/>
                  </a:moveTo>
                  <a:cubicBezTo>
                    <a:pt x="27070" y="0"/>
                    <a:pt x="330" y="26942"/>
                    <a:pt x="0" y="60000"/>
                  </a:cubicBezTo>
                  <a:cubicBezTo>
                    <a:pt x="0" y="93057"/>
                    <a:pt x="26905" y="120000"/>
                    <a:pt x="60082" y="120000"/>
                  </a:cubicBezTo>
                  <a:cubicBezTo>
                    <a:pt x="93094" y="120000"/>
                    <a:pt x="120000" y="93057"/>
                    <a:pt x="120000" y="60000"/>
                  </a:cubicBezTo>
                  <a:cubicBezTo>
                    <a:pt x="120000" y="26942"/>
                    <a:pt x="93094" y="0"/>
                    <a:pt x="60082" y="0"/>
                  </a:cubicBezTo>
                  <a:lnTo>
                    <a:pt x="600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6089651" y="2366963"/>
              <a:ext cx="338100" cy="6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" y="0"/>
                  </a:moveTo>
                  <a:lnTo>
                    <a:pt x="0" y="0"/>
                  </a:lnTo>
                  <a:lnTo>
                    <a:pt x="0" y="18355"/>
                  </a:lnTo>
                  <a:lnTo>
                    <a:pt x="1136" y="18355"/>
                  </a:lnTo>
                  <a:cubicBezTo>
                    <a:pt x="46590" y="18355"/>
                    <a:pt x="83636" y="37055"/>
                    <a:pt x="83636" y="60000"/>
                  </a:cubicBezTo>
                  <a:cubicBezTo>
                    <a:pt x="83636" y="82944"/>
                    <a:pt x="46590" y="101644"/>
                    <a:pt x="1136" y="101644"/>
                  </a:cubicBezTo>
                  <a:lnTo>
                    <a:pt x="0" y="101644"/>
                  </a:lnTo>
                  <a:lnTo>
                    <a:pt x="0" y="120000"/>
                  </a:lnTo>
                  <a:lnTo>
                    <a:pt x="1136" y="120000"/>
                  </a:lnTo>
                  <a:cubicBezTo>
                    <a:pt x="66590" y="120000"/>
                    <a:pt x="120000" y="93040"/>
                    <a:pt x="120000" y="60000"/>
                  </a:cubicBezTo>
                  <a:cubicBezTo>
                    <a:pt x="120000" y="26959"/>
                    <a:pt x="66590" y="0"/>
                    <a:pt x="1136" y="0"/>
                  </a:cubicBezTo>
                  <a:close/>
                </a:path>
              </a:pathLst>
            </a:custGeom>
            <a:solidFill>
              <a:srgbClr val="1695A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6089651" y="2470151"/>
              <a:ext cx="236400" cy="4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17"/>
                  </a:moveTo>
                  <a:cubicBezTo>
                    <a:pt x="120000" y="26905"/>
                    <a:pt x="66847" y="0"/>
                    <a:pt x="1630" y="0"/>
                  </a:cubicBezTo>
                  <a:lnTo>
                    <a:pt x="0" y="0"/>
                  </a:lnTo>
                  <a:lnTo>
                    <a:pt x="0" y="119834"/>
                  </a:lnTo>
                  <a:lnTo>
                    <a:pt x="1630" y="119834"/>
                  </a:lnTo>
                  <a:cubicBezTo>
                    <a:pt x="66847" y="120000"/>
                    <a:pt x="120000" y="93094"/>
                    <a:pt x="120000" y="59917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25"/>
          <p:cNvSpPr/>
          <p:nvPr/>
        </p:nvSpPr>
        <p:spPr>
          <a:xfrm>
            <a:off x="4179172" y="2420623"/>
            <a:ext cx="326700" cy="31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60000"/>
                </a:moveTo>
                <a:cubicBezTo>
                  <a:pt x="120000" y="56682"/>
                  <a:pt x="118067" y="54243"/>
                  <a:pt x="115652" y="52878"/>
                </a:cubicBezTo>
                <a:lnTo>
                  <a:pt x="115652" y="52878"/>
                </a:lnTo>
                <a:lnTo>
                  <a:pt x="106086" y="47902"/>
                </a:lnTo>
                <a:lnTo>
                  <a:pt x="115652" y="42926"/>
                </a:lnTo>
                <a:lnTo>
                  <a:pt x="115652" y="42926"/>
                </a:lnTo>
                <a:cubicBezTo>
                  <a:pt x="118357" y="41560"/>
                  <a:pt x="120000" y="38829"/>
                  <a:pt x="120000" y="35804"/>
                </a:cubicBezTo>
                <a:cubicBezTo>
                  <a:pt x="120000" y="32780"/>
                  <a:pt x="118067" y="29951"/>
                  <a:pt x="115652" y="28585"/>
                </a:cubicBezTo>
                <a:lnTo>
                  <a:pt x="115652" y="28585"/>
                </a:lnTo>
                <a:lnTo>
                  <a:pt x="63864" y="1073"/>
                </a:lnTo>
                <a:lnTo>
                  <a:pt x="63864" y="1073"/>
                </a:lnTo>
                <a:cubicBezTo>
                  <a:pt x="62705" y="487"/>
                  <a:pt x="61352" y="0"/>
                  <a:pt x="60000" y="0"/>
                </a:cubicBezTo>
                <a:cubicBezTo>
                  <a:pt x="58647" y="0"/>
                  <a:pt x="57294" y="292"/>
                  <a:pt x="56231" y="1073"/>
                </a:cubicBezTo>
                <a:lnTo>
                  <a:pt x="56231" y="1073"/>
                </a:lnTo>
                <a:lnTo>
                  <a:pt x="4347" y="28585"/>
                </a:lnTo>
                <a:lnTo>
                  <a:pt x="4347" y="28585"/>
                </a:lnTo>
                <a:cubicBezTo>
                  <a:pt x="1642" y="29951"/>
                  <a:pt x="0" y="32780"/>
                  <a:pt x="0" y="35804"/>
                </a:cubicBezTo>
                <a:cubicBezTo>
                  <a:pt x="0" y="38829"/>
                  <a:pt x="1932" y="41560"/>
                  <a:pt x="4347" y="42926"/>
                </a:cubicBezTo>
                <a:lnTo>
                  <a:pt x="4347" y="42926"/>
                </a:lnTo>
                <a:lnTo>
                  <a:pt x="13913" y="47902"/>
                </a:lnTo>
                <a:lnTo>
                  <a:pt x="4347" y="52878"/>
                </a:lnTo>
                <a:lnTo>
                  <a:pt x="4347" y="52878"/>
                </a:lnTo>
                <a:cubicBezTo>
                  <a:pt x="1642" y="54243"/>
                  <a:pt x="0" y="56975"/>
                  <a:pt x="0" y="60000"/>
                </a:cubicBezTo>
                <a:cubicBezTo>
                  <a:pt x="0" y="63024"/>
                  <a:pt x="1932" y="65756"/>
                  <a:pt x="4347" y="67121"/>
                </a:cubicBezTo>
                <a:lnTo>
                  <a:pt x="4347" y="67121"/>
                </a:lnTo>
                <a:lnTo>
                  <a:pt x="13913" y="72097"/>
                </a:lnTo>
                <a:lnTo>
                  <a:pt x="4347" y="77073"/>
                </a:lnTo>
                <a:lnTo>
                  <a:pt x="4347" y="77073"/>
                </a:lnTo>
                <a:cubicBezTo>
                  <a:pt x="1642" y="78439"/>
                  <a:pt x="0" y="81170"/>
                  <a:pt x="0" y="84195"/>
                </a:cubicBezTo>
                <a:cubicBezTo>
                  <a:pt x="0" y="87219"/>
                  <a:pt x="1932" y="90048"/>
                  <a:pt x="4347" y="91414"/>
                </a:cubicBezTo>
                <a:lnTo>
                  <a:pt x="4347" y="91414"/>
                </a:lnTo>
                <a:lnTo>
                  <a:pt x="56231" y="118926"/>
                </a:lnTo>
                <a:lnTo>
                  <a:pt x="56231" y="118926"/>
                </a:lnTo>
                <a:cubicBezTo>
                  <a:pt x="57294" y="119512"/>
                  <a:pt x="58647" y="120000"/>
                  <a:pt x="60000" y="120000"/>
                </a:cubicBezTo>
                <a:cubicBezTo>
                  <a:pt x="61352" y="120000"/>
                  <a:pt x="62705" y="119707"/>
                  <a:pt x="63864" y="118926"/>
                </a:cubicBezTo>
                <a:lnTo>
                  <a:pt x="63864" y="118926"/>
                </a:lnTo>
                <a:lnTo>
                  <a:pt x="115652" y="91414"/>
                </a:lnTo>
                <a:lnTo>
                  <a:pt x="115652" y="91414"/>
                </a:lnTo>
                <a:cubicBezTo>
                  <a:pt x="118357" y="90048"/>
                  <a:pt x="120000" y="87219"/>
                  <a:pt x="120000" y="84195"/>
                </a:cubicBezTo>
                <a:cubicBezTo>
                  <a:pt x="120000" y="81170"/>
                  <a:pt x="118067" y="78439"/>
                  <a:pt x="115652" y="77073"/>
                </a:cubicBezTo>
                <a:lnTo>
                  <a:pt x="115652" y="77073"/>
                </a:lnTo>
                <a:lnTo>
                  <a:pt x="106086" y="72097"/>
                </a:lnTo>
                <a:lnTo>
                  <a:pt x="115652" y="67121"/>
                </a:lnTo>
                <a:lnTo>
                  <a:pt x="115652" y="67121"/>
                </a:lnTo>
                <a:cubicBezTo>
                  <a:pt x="118067" y="65756"/>
                  <a:pt x="120000" y="63317"/>
                  <a:pt x="120000" y="60000"/>
                </a:cubicBezTo>
                <a:close/>
                <a:moveTo>
                  <a:pt x="6859" y="37658"/>
                </a:moveTo>
                <a:lnTo>
                  <a:pt x="6859" y="37658"/>
                </a:lnTo>
                <a:cubicBezTo>
                  <a:pt x="5990" y="37170"/>
                  <a:pt x="5507" y="36292"/>
                  <a:pt x="5507" y="35219"/>
                </a:cubicBezTo>
                <a:cubicBezTo>
                  <a:pt x="5507" y="34146"/>
                  <a:pt x="5990" y="33268"/>
                  <a:pt x="6859" y="32780"/>
                </a:cubicBezTo>
                <a:lnTo>
                  <a:pt x="6859" y="32780"/>
                </a:lnTo>
                <a:lnTo>
                  <a:pt x="58647" y="5170"/>
                </a:lnTo>
                <a:lnTo>
                  <a:pt x="58647" y="5170"/>
                </a:lnTo>
                <a:cubicBezTo>
                  <a:pt x="58937" y="4975"/>
                  <a:pt x="59420" y="4975"/>
                  <a:pt x="60000" y="4975"/>
                </a:cubicBezTo>
                <a:cubicBezTo>
                  <a:pt x="60579" y="4975"/>
                  <a:pt x="60869" y="5170"/>
                  <a:pt x="61352" y="5170"/>
                </a:cubicBezTo>
                <a:lnTo>
                  <a:pt x="61352" y="5170"/>
                </a:lnTo>
                <a:lnTo>
                  <a:pt x="113140" y="32780"/>
                </a:lnTo>
                <a:lnTo>
                  <a:pt x="113140" y="32780"/>
                </a:lnTo>
                <a:cubicBezTo>
                  <a:pt x="114009" y="33268"/>
                  <a:pt x="114589" y="34146"/>
                  <a:pt x="114589" y="35219"/>
                </a:cubicBezTo>
                <a:cubicBezTo>
                  <a:pt x="114589" y="36292"/>
                  <a:pt x="114009" y="37170"/>
                  <a:pt x="113140" y="37658"/>
                </a:cubicBezTo>
                <a:lnTo>
                  <a:pt x="113140" y="37658"/>
                </a:lnTo>
                <a:lnTo>
                  <a:pt x="61352" y="65268"/>
                </a:lnTo>
                <a:lnTo>
                  <a:pt x="61352" y="65268"/>
                </a:lnTo>
                <a:cubicBezTo>
                  <a:pt x="61062" y="65463"/>
                  <a:pt x="60579" y="65463"/>
                  <a:pt x="60000" y="65463"/>
                </a:cubicBezTo>
                <a:cubicBezTo>
                  <a:pt x="59420" y="65463"/>
                  <a:pt x="59227" y="65268"/>
                  <a:pt x="58647" y="65268"/>
                </a:cubicBezTo>
                <a:lnTo>
                  <a:pt x="58647" y="65268"/>
                </a:lnTo>
                <a:lnTo>
                  <a:pt x="6859" y="37658"/>
                </a:lnTo>
                <a:close/>
                <a:moveTo>
                  <a:pt x="113140" y="82341"/>
                </a:moveTo>
                <a:lnTo>
                  <a:pt x="113140" y="82341"/>
                </a:lnTo>
                <a:cubicBezTo>
                  <a:pt x="114009" y="82829"/>
                  <a:pt x="114589" y="83707"/>
                  <a:pt x="114589" y="84780"/>
                </a:cubicBezTo>
                <a:cubicBezTo>
                  <a:pt x="114589" y="85853"/>
                  <a:pt x="114009" y="86731"/>
                  <a:pt x="113140" y="87219"/>
                </a:cubicBezTo>
                <a:lnTo>
                  <a:pt x="113140" y="87219"/>
                </a:lnTo>
                <a:lnTo>
                  <a:pt x="61352" y="114829"/>
                </a:lnTo>
                <a:lnTo>
                  <a:pt x="61352" y="114829"/>
                </a:lnTo>
                <a:cubicBezTo>
                  <a:pt x="61062" y="115024"/>
                  <a:pt x="60579" y="115024"/>
                  <a:pt x="60000" y="115024"/>
                </a:cubicBezTo>
                <a:cubicBezTo>
                  <a:pt x="59420" y="115024"/>
                  <a:pt x="59227" y="114829"/>
                  <a:pt x="58647" y="114829"/>
                </a:cubicBezTo>
                <a:lnTo>
                  <a:pt x="58647" y="114829"/>
                </a:lnTo>
                <a:lnTo>
                  <a:pt x="6859" y="87219"/>
                </a:lnTo>
                <a:lnTo>
                  <a:pt x="6859" y="87219"/>
                </a:lnTo>
                <a:cubicBezTo>
                  <a:pt x="5990" y="86731"/>
                  <a:pt x="5507" y="85853"/>
                  <a:pt x="5507" y="84780"/>
                </a:cubicBezTo>
                <a:cubicBezTo>
                  <a:pt x="5507" y="83707"/>
                  <a:pt x="5990" y="82829"/>
                  <a:pt x="6859" y="82341"/>
                </a:cubicBezTo>
                <a:lnTo>
                  <a:pt x="6859" y="82341"/>
                </a:lnTo>
                <a:lnTo>
                  <a:pt x="19613" y="75414"/>
                </a:lnTo>
                <a:lnTo>
                  <a:pt x="55942" y="94731"/>
                </a:lnTo>
                <a:lnTo>
                  <a:pt x="55942" y="94731"/>
                </a:lnTo>
                <a:cubicBezTo>
                  <a:pt x="57004" y="95219"/>
                  <a:pt x="58357" y="95804"/>
                  <a:pt x="59710" y="95804"/>
                </a:cubicBezTo>
                <a:cubicBezTo>
                  <a:pt x="61062" y="95804"/>
                  <a:pt x="62512" y="95512"/>
                  <a:pt x="63574" y="94731"/>
                </a:cubicBezTo>
                <a:lnTo>
                  <a:pt x="63574" y="94731"/>
                </a:lnTo>
                <a:lnTo>
                  <a:pt x="99806" y="75414"/>
                </a:lnTo>
                <a:lnTo>
                  <a:pt x="113140" y="82341"/>
                </a:lnTo>
                <a:close/>
                <a:moveTo>
                  <a:pt x="113140" y="62439"/>
                </a:moveTo>
                <a:lnTo>
                  <a:pt x="113140" y="62439"/>
                </a:lnTo>
                <a:lnTo>
                  <a:pt x="61352" y="90048"/>
                </a:lnTo>
                <a:lnTo>
                  <a:pt x="61352" y="90048"/>
                </a:lnTo>
                <a:cubicBezTo>
                  <a:pt x="61062" y="90243"/>
                  <a:pt x="60579" y="90243"/>
                  <a:pt x="60000" y="90243"/>
                </a:cubicBezTo>
                <a:cubicBezTo>
                  <a:pt x="59420" y="90243"/>
                  <a:pt x="59227" y="90048"/>
                  <a:pt x="58647" y="90048"/>
                </a:cubicBezTo>
                <a:lnTo>
                  <a:pt x="58647" y="90048"/>
                </a:lnTo>
                <a:lnTo>
                  <a:pt x="6859" y="62439"/>
                </a:lnTo>
                <a:lnTo>
                  <a:pt x="6859" y="62439"/>
                </a:lnTo>
                <a:cubicBezTo>
                  <a:pt x="5990" y="61951"/>
                  <a:pt x="5507" y="61073"/>
                  <a:pt x="5507" y="60000"/>
                </a:cubicBezTo>
                <a:cubicBezTo>
                  <a:pt x="5507" y="58926"/>
                  <a:pt x="5990" y="58048"/>
                  <a:pt x="6859" y="57560"/>
                </a:cubicBezTo>
                <a:lnTo>
                  <a:pt x="6859" y="57560"/>
                </a:lnTo>
                <a:lnTo>
                  <a:pt x="19613" y="50634"/>
                </a:lnTo>
                <a:lnTo>
                  <a:pt x="55942" y="69951"/>
                </a:lnTo>
                <a:lnTo>
                  <a:pt x="55942" y="69951"/>
                </a:lnTo>
                <a:cubicBezTo>
                  <a:pt x="57004" y="70439"/>
                  <a:pt x="58357" y="71024"/>
                  <a:pt x="59710" y="71024"/>
                </a:cubicBezTo>
                <a:cubicBezTo>
                  <a:pt x="61062" y="71024"/>
                  <a:pt x="62512" y="70731"/>
                  <a:pt x="63574" y="69951"/>
                </a:cubicBezTo>
                <a:lnTo>
                  <a:pt x="63574" y="69951"/>
                </a:lnTo>
                <a:lnTo>
                  <a:pt x="99806" y="50634"/>
                </a:lnTo>
                <a:lnTo>
                  <a:pt x="112657" y="57560"/>
                </a:lnTo>
                <a:lnTo>
                  <a:pt x="112657" y="57560"/>
                </a:lnTo>
                <a:cubicBezTo>
                  <a:pt x="113429" y="58048"/>
                  <a:pt x="114009" y="58926"/>
                  <a:pt x="114009" y="60000"/>
                </a:cubicBezTo>
                <a:cubicBezTo>
                  <a:pt x="114589" y="61073"/>
                  <a:pt x="114009" y="61951"/>
                  <a:pt x="113140" y="624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54775" y="3708350"/>
            <a:ext cx="1375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Dosis"/>
                <a:ea typeface="Dosis"/>
                <a:cs typeface="Dosis"/>
                <a:sym typeface="Dosis"/>
              </a:rPr>
              <a:t>Remove Features</a:t>
            </a:r>
            <a:endParaRPr sz="13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2911275" y="3262013"/>
            <a:ext cx="548700" cy="548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5"/>
          <p:cNvSpPr txBox="1"/>
          <p:nvPr/>
        </p:nvSpPr>
        <p:spPr>
          <a:xfrm>
            <a:off x="622225" y="1461725"/>
            <a:ext cx="23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Removed data points with any ‘unknown’ in feature vector’ (92.9% data points remaining)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343" name="Google Shape;343;p25"/>
          <p:cNvSpPr txBox="1"/>
          <p:nvPr/>
        </p:nvSpPr>
        <p:spPr>
          <a:xfrm>
            <a:off x="891100" y="1220825"/>
            <a:ext cx="18537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Dosis"/>
                <a:ea typeface="Dosis"/>
                <a:cs typeface="Dosis"/>
                <a:sym typeface="Dosis"/>
              </a:rPr>
              <a:t>Remove Observations with ‘unknown’s</a:t>
            </a:r>
            <a:endParaRPr sz="13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2115675" y="3990425"/>
            <a:ext cx="209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Encoded the  9 categorical variables using LabelEncoder</a:t>
            </a:r>
            <a:endParaRPr sz="10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25"/>
          <p:cNvSpPr txBox="1"/>
          <p:nvPr/>
        </p:nvSpPr>
        <p:spPr>
          <a:xfrm>
            <a:off x="2115675" y="3811100"/>
            <a:ext cx="2095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Dosis"/>
                <a:ea typeface="Dosis"/>
                <a:cs typeface="Dosis"/>
                <a:sym typeface="Dosis"/>
              </a:rPr>
              <a:t>Categorical Data Encoder</a:t>
            </a:r>
            <a:endParaRPr sz="13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3088225" y="1550700"/>
            <a:ext cx="2356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Oversampling of Minority class. The two labeled classes achieve exactly </a:t>
            </a:r>
            <a:r>
              <a:rPr lang="en" sz="1000" b="1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50/50 ratio</a:t>
            </a:r>
            <a:r>
              <a:rPr lang="en" sz="10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lang="en" sz="1000" b="1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67,974 observations after resampling</a:t>
            </a:r>
            <a:endParaRPr sz="1000" b="1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3234325" y="1273013"/>
            <a:ext cx="1911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Dosis"/>
                <a:ea typeface="Dosis"/>
                <a:cs typeface="Dosis"/>
                <a:sym typeface="Dosis"/>
              </a:rPr>
              <a:t>Data Rebalancing with Resampling Technique</a:t>
            </a:r>
            <a:endParaRPr sz="13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4840125" y="3905150"/>
            <a:ext cx="23040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Transformed the data to make features approximate normal distribution as much as possible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5158775" y="3734900"/>
            <a:ext cx="1548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Dosis"/>
                <a:ea typeface="Dosis"/>
                <a:cs typeface="Dosis"/>
                <a:sym typeface="Dosis"/>
              </a:rPr>
              <a:t>Transformations</a:t>
            </a:r>
            <a:endParaRPr sz="13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 rot="-2949286">
            <a:off x="7939869" y="1760013"/>
            <a:ext cx="1177032" cy="39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BC3347"/>
                </a:solidFill>
              </a:rPr>
              <a:t>To Jupyter!</a:t>
            </a:r>
            <a:endParaRPr b="1" i="1">
              <a:solidFill>
                <a:srgbClr val="BC3347"/>
              </a:solidFill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622215" y="3313709"/>
            <a:ext cx="240600" cy="24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4724" y="60000"/>
                </a:moveTo>
                <a:lnTo>
                  <a:pt x="119055" y="5669"/>
                </a:lnTo>
                <a:cubicBezTo>
                  <a:pt x="119645" y="4960"/>
                  <a:pt x="120000" y="4370"/>
                  <a:pt x="120000" y="3307"/>
                </a:cubicBezTo>
                <a:cubicBezTo>
                  <a:pt x="120000" y="1299"/>
                  <a:pt x="118700" y="0"/>
                  <a:pt x="116692" y="0"/>
                </a:cubicBezTo>
                <a:cubicBezTo>
                  <a:pt x="115629" y="0"/>
                  <a:pt x="115039" y="354"/>
                  <a:pt x="114330" y="944"/>
                </a:cubicBezTo>
                <a:lnTo>
                  <a:pt x="60000" y="55275"/>
                </a:lnTo>
                <a:lnTo>
                  <a:pt x="5669" y="944"/>
                </a:lnTo>
                <a:cubicBezTo>
                  <a:pt x="4960" y="354"/>
                  <a:pt x="4370" y="0"/>
                  <a:pt x="3307" y="0"/>
                </a:cubicBezTo>
                <a:cubicBezTo>
                  <a:pt x="1299" y="0"/>
                  <a:pt x="0" y="1299"/>
                  <a:pt x="0" y="3307"/>
                </a:cubicBezTo>
                <a:cubicBezTo>
                  <a:pt x="0" y="4370"/>
                  <a:pt x="354" y="4960"/>
                  <a:pt x="1062" y="5669"/>
                </a:cubicBezTo>
                <a:lnTo>
                  <a:pt x="55393" y="60000"/>
                </a:lnTo>
                <a:lnTo>
                  <a:pt x="1062" y="114330"/>
                </a:lnTo>
                <a:cubicBezTo>
                  <a:pt x="354" y="115039"/>
                  <a:pt x="0" y="115629"/>
                  <a:pt x="0" y="116692"/>
                </a:cubicBezTo>
                <a:cubicBezTo>
                  <a:pt x="0" y="118700"/>
                  <a:pt x="1299" y="120000"/>
                  <a:pt x="3307" y="120000"/>
                </a:cubicBezTo>
                <a:cubicBezTo>
                  <a:pt x="4370" y="120000"/>
                  <a:pt x="4960" y="119645"/>
                  <a:pt x="5669" y="119055"/>
                </a:cubicBezTo>
                <a:lnTo>
                  <a:pt x="60000" y="64724"/>
                </a:lnTo>
                <a:lnTo>
                  <a:pt x="114330" y="119055"/>
                </a:lnTo>
                <a:cubicBezTo>
                  <a:pt x="115039" y="119645"/>
                  <a:pt x="115629" y="120000"/>
                  <a:pt x="116692" y="120000"/>
                </a:cubicBezTo>
                <a:cubicBezTo>
                  <a:pt x="118700" y="120000"/>
                  <a:pt x="120000" y="118700"/>
                  <a:pt x="120000" y="116692"/>
                </a:cubicBezTo>
                <a:cubicBezTo>
                  <a:pt x="120000" y="115629"/>
                  <a:pt x="119645" y="115039"/>
                  <a:pt x="119055" y="114330"/>
                </a:cubicBezTo>
                <a:lnTo>
                  <a:pt x="64724" y="6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5"/>
          <p:cNvSpPr/>
          <p:nvPr/>
        </p:nvSpPr>
        <p:spPr>
          <a:xfrm>
            <a:off x="1697652" y="2161361"/>
            <a:ext cx="240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03671"/>
                </a:moveTo>
                <a:cubicBezTo>
                  <a:pt x="62007" y="103671"/>
                  <a:pt x="63307" y="102512"/>
                  <a:pt x="63307" y="100869"/>
                </a:cubicBezTo>
                <a:lnTo>
                  <a:pt x="63307" y="35458"/>
                </a:lnTo>
                <a:cubicBezTo>
                  <a:pt x="63307" y="33816"/>
                  <a:pt x="62007" y="32753"/>
                  <a:pt x="60000" y="32753"/>
                </a:cubicBezTo>
                <a:cubicBezTo>
                  <a:pt x="57992" y="32753"/>
                  <a:pt x="56692" y="33816"/>
                  <a:pt x="56692" y="35458"/>
                </a:cubicBezTo>
                <a:lnTo>
                  <a:pt x="56692" y="100869"/>
                </a:lnTo>
                <a:cubicBezTo>
                  <a:pt x="56692" y="102512"/>
                  <a:pt x="57992" y="103671"/>
                  <a:pt x="60000" y="103671"/>
                </a:cubicBezTo>
                <a:close/>
                <a:moveTo>
                  <a:pt x="79960" y="103671"/>
                </a:moveTo>
                <a:cubicBezTo>
                  <a:pt x="81968" y="103671"/>
                  <a:pt x="83267" y="102512"/>
                  <a:pt x="83267" y="100869"/>
                </a:cubicBezTo>
                <a:lnTo>
                  <a:pt x="88346" y="35458"/>
                </a:lnTo>
                <a:cubicBezTo>
                  <a:pt x="88346" y="33816"/>
                  <a:pt x="86929" y="32753"/>
                  <a:pt x="84921" y="32753"/>
                </a:cubicBezTo>
                <a:cubicBezTo>
                  <a:pt x="83031" y="32753"/>
                  <a:pt x="81614" y="33816"/>
                  <a:pt x="81614" y="35458"/>
                </a:cubicBezTo>
                <a:lnTo>
                  <a:pt x="76653" y="100869"/>
                </a:lnTo>
                <a:cubicBezTo>
                  <a:pt x="76653" y="102222"/>
                  <a:pt x="77952" y="103671"/>
                  <a:pt x="79960" y="103671"/>
                </a:cubicBezTo>
                <a:close/>
                <a:moveTo>
                  <a:pt x="116692" y="16328"/>
                </a:moveTo>
                <a:lnTo>
                  <a:pt x="83267" y="16328"/>
                </a:lnTo>
                <a:lnTo>
                  <a:pt x="83267" y="5507"/>
                </a:lnTo>
                <a:cubicBezTo>
                  <a:pt x="83267" y="2512"/>
                  <a:pt x="80314" y="0"/>
                  <a:pt x="76653" y="0"/>
                </a:cubicBezTo>
                <a:lnTo>
                  <a:pt x="43346" y="0"/>
                </a:lnTo>
                <a:cubicBezTo>
                  <a:pt x="39685" y="0"/>
                  <a:pt x="36614" y="2512"/>
                  <a:pt x="36614" y="5507"/>
                </a:cubicBezTo>
                <a:lnTo>
                  <a:pt x="36614" y="16328"/>
                </a:lnTo>
                <a:lnTo>
                  <a:pt x="3307" y="16328"/>
                </a:lnTo>
                <a:cubicBezTo>
                  <a:pt x="1299" y="16328"/>
                  <a:pt x="0" y="17487"/>
                  <a:pt x="0" y="19130"/>
                </a:cubicBezTo>
                <a:cubicBezTo>
                  <a:pt x="0" y="20772"/>
                  <a:pt x="1299" y="21835"/>
                  <a:pt x="3307" y="21835"/>
                </a:cubicBezTo>
                <a:lnTo>
                  <a:pt x="9921" y="21835"/>
                </a:lnTo>
                <a:lnTo>
                  <a:pt x="16653" y="109082"/>
                </a:lnTo>
                <a:cubicBezTo>
                  <a:pt x="17598" y="115072"/>
                  <a:pt x="22677" y="120000"/>
                  <a:pt x="30000" y="120000"/>
                </a:cubicBezTo>
                <a:lnTo>
                  <a:pt x="90000" y="120000"/>
                </a:lnTo>
                <a:cubicBezTo>
                  <a:pt x="97322" y="120000"/>
                  <a:pt x="101929" y="115072"/>
                  <a:pt x="103346" y="109082"/>
                </a:cubicBezTo>
                <a:lnTo>
                  <a:pt x="109960" y="21835"/>
                </a:lnTo>
                <a:lnTo>
                  <a:pt x="116692" y="21835"/>
                </a:lnTo>
                <a:cubicBezTo>
                  <a:pt x="118582" y="21835"/>
                  <a:pt x="120000" y="20772"/>
                  <a:pt x="120000" y="19130"/>
                </a:cubicBezTo>
                <a:cubicBezTo>
                  <a:pt x="120000" y="17487"/>
                  <a:pt x="118582" y="16328"/>
                  <a:pt x="116692" y="16328"/>
                </a:cubicBezTo>
                <a:close/>
                <a:moveTo>
                  <a:pt x="43346" y="5507"/>
                </a:moveTo>
                <a:lnTo>
                  <a:pt x="76653" y="5507"/>
                </a:lnTo>
                <a:lnTo>
                  <a:pt x="76653" y="16328"/>
                </a:lnTo>
                <a:lnTo>
                  <a:pt x="43346" y="16328"/>
                </a:lnTo>
                <a:lnTo>
                  <a:pt x="43346" y="5507"/>
                </a:lnTo>
                <a:close/>
                <a:moveTo>
                  <a:pt x="96614" y="109082"/>
                </a:moveTo>
                <a:cubicBezTo>
                  <a:pt x="96259" y="112077"/>
                  <a:pt x="93661" y="114492"/>
                  <a:pt x="90000" y="114492"/>
                </a:cubicBezTo>
                <a:lnTo>
                  <a:pt x="30000" y="114492"/>
                </a:lnTo>
                <a:cubicBezTo>
                  <a:pt x="26338" y="114492"/>
                  <a:pt x="23976" y="112077"/>
                  <a:pt x="23267" y="109082"/>
                </a:cubicBezTo>
                <a:lnTo>
                  <a:pt x="16653" y="21835"/>
                </a:lnTo>
                <a:lnTo>
                  <a:pt x="103346" y="21835"/>
                </a:lnTo>
                <a:lnTo>
                  <a:pt x="96614" y="109082"/>
                </a:lnTo>
                <a:close/>
                <a:moveTo>
                  <a:pt x="39921" y="103671"/>
                </a:moveTo>
                <a:cubicBezTo>
                  <a:pt x="41929" y="103671"/>
                  <a:pt x="43346" y="102222"/>
                  <a:pt x="43346" y="100869"/>
                </a:cubicBezTo>
                <a:lnTo>
                  <a:pt x="38267" y="35458"/>
                </a:lnTo>
                <a:cubicBezTo>
                  <a:pt x="38267" y="33816"/>
                  <a:pt x="36614" y="32753"/>
                  <a:pt x="34960" y="32753"/>
                </a:cubicBezTo>
                <a:cubicBezTo>
                  <a:pt x="32952" y="32753"/>
                  <a:pt x="31653" y="34106"/>
                  <a:pt x="31653" y="35458"/>
                </a:cubicBezTo>
                <a:lnTo>
                  <a:pt x="36614" y="100869"/>
                </a:lnTo>
                <a:cubicBezTo>
                  <a:pt x="36614" y="102512"/>
                  <a:pt x="38267" y="103671"/>
                  <a:pt x="39921" y="1036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3037136" y="3400023"/>
            <a:ext cx="297000" cy="27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294" y="101930"/>
                </a:moveTo>
                <a:lnTo>
                  <a:pt x="65217" y="101930"/>
                </a:lnTo>
                <a:cubicBezTo>
                  <a:pt x="63864" y="95128"/>
                  <a:pt x="58357" y="90026"/>
                  <a:pt x="51787" y="90026"/>
                </a:cubicBezTo>
                <a:cubicBezTo>
                  <a:pt x="45314" y="90026"/>
                  <a:pt x="39806" y="95128"/>
                  <a:pt x="38454" y="101930"/>
                </a:cubicBezTo>
                <a:lnTo>
                  <a:pt x="2705" y="101930"/>
                </a:lnTo>
                <a:cubicBezTo>
                  <a:pt x="1159" y="101930"/>
                  <a:pt x="0" y="103206"/>
                  <a:pt x="0" y="105013"/>
                </a:cubicBezTo>
                <a:cubicBezTo>
                  <a:pt x="0" y="106820"/>
                  <a:pt x="1159" y="107989"/>
                  <a:pt x="2705" y="107989"/>
                </a:cubicBezTo>
                <a:lnTo>
                  <a:pt x="38454" y="107989"/>
                </a:lnTo>
                <a:cubicBezTo>
                  <a:pt x="39806" y="114898"/>
                  <a:pt x="45314" y="120000"/>
                  <a:pt x="51787" y="120000"/>
                </a:cubicBezTo>
                <a:cubicBezTo>
                  <a:pt x="58357" y="120000"/>
                  <a:pt x="63864" y="114898"/>
                  <a:pt x="65217" y="107989"/>
                </a:cubicBezTo>
                <a:lnTo>
                  <a:pt x="117294" y="107989"/>
                </a:lnTo>
                <a:cubicBezTo>
                  <a:pt x="118937" y="107989"/>
                  <a:pt x="120000" y="106820"/>
                  <a:pt x="120000" y="105013"/>
                </a:cubicBezTo>
                <a:cubicBezTo>
                  <a:pt x="120000" y="103206"/>
                  <a:pt x="118937" y="101930"/>
                  <a:pt x="117294" y="101930"/>
                </a:cubicBezTo>
                <a:close/>
                <a:moveTo>
                  <a:pt x="51787" y="113941"/>
                </a:moveTo>
                <a:cubicBezTo>
                  <a:pt x="47149" y="113941"/>
                  <a:pt x="43671" y="110115"/>
                  <a:pt x="43671" y="105013"/>
                </a:cubicBezTo>
                <a:cubicBezTo>
                  <a:pt x="43671" y="99911"/>
                  <a:pt x="47149" y="95978"/>
                  <a:pt x="51787" y="95978"/>
                </a:cubicBezTo>
                <a:cubicBezTo>
                  <a:pt x="56425" y="95978"/>
                  <a:pt x="60000" y="99911"/>
                  <a:pt x="60000" y="105013"/>
                </a:cubicBezTo>
                <a:cubicBezTo>
                  <a:pt x="60000" y="110115"/>
                  <a:pt x="56425" y="113941"/>
                  <a:pt x="51787" y="113941"/>
                </a:cubicBezTo>
                <a:close/>
                <a:moveTo>
                  <a:pt x="2705" y="17962"/>
                </a:moveTo>
                <a:lnTo>
                  <a:pt x="16618" y="17962"/>
                </a:lnTo>
                <a:cubicBezTo>
                  <a:pt x="17971" y="24871"/>
                  <a:pt x="23478" y="29973"/>
                  <a:pt x="30048" y="29973"/>
                </a:cubicBezTo>
                <a:cubicBezTo>
                  <a:pt x="36521" y="29973"/>
                  <a:pt x="42028" y="24871"/>
                  <a:pt x="43381" y="17962"/>
                </a:cubicBezTo>
                <a:lnTo>
                  <a:pt x="117294" y="17962"/>
                </a:lnTo>
                <a:cubicBezTo>
                  <a:pt x="118937" y="17962"/>
                  <a:pt x="120000" y="16793"/>
                  <a:pt x="120000" y="14986"/>
                </a:cubicBezTo>
                <a:cubicBezTo>
                  <a:pt x="120000" y="13179"/>
                  <a:pt x="118937" y="12010"/>
                  <a:pt x="117294" y="12010"/>
                </a:cubicBezTo>
                <a:lnTo>
                  <a:pt x="43381" y="12010"/>
                </a:lnTo>
                <a:cubicBezTo>
                  <a:pt x="42028" y="5101"/>
                  <a:pt x="36521" y="0"/>
                  <a:pt x="30048" y="0"/>
                </a:cubicBezTo>
                <a:cubicBezTo>
                  <a:pt x="23478" y="0"/>
                  <a:pt x="17971" y="5101"/>
                  <a:pt x="16618" y="12010"/>
                </a:cubicBezTo>
                <a:lnTo>
                  <a:pt x="2705" y="12010"/>
                </a:lnTo>
                <a:cubicBezTo>
                  <a:pt x="1159" y="12010"/>
                  <a:pt x="0" y="13179"/>
                  <a:pt x="0" y="14986"/>
                </a:cubicBezTo>
                <a:cubicBezTo>
                  <a:pt x="0" y="16793"/>
                  <a:pt x="1159" y="17962"/>
                  <a:pt x="2705" y="17962"/>
                </a:cubicBezTo>
                <a:close/>
                <a:moveTo>
                  <a:pt x="30048" y="5952"/>
                </a:moveTo>
                <a:cubicBezTo>
                  <a:pt x="34685" y="5952"/>
                  <a:pt x="38164" y="9884"/>
                  <a:pt x="38164" y="14986"/>
                </a:cubicBezTo>
                <a:cubicBezTo>
                  <a:pt x="38164" y="20088"/>
                  <a:pt x="34685" y="24021"/>
                  <a:pt x="30048" y="24021"/>
                </a:cubicBezTo>
                <a:cubicBezTo>
                  <a:pt x="25410" y="24021"/>
                  <a:pt x="21835" y="20088"/>
                  <a:pt x="21835" y="14986"/>
                </a:cubicBezTo>
                <a:cubicBezTo>
                  <a:pt x="21835" y="9884"/>
                  <a:pt x="25410" y="5952"/>
                  <a:pt x="30048" y="5952"/>
                </a:cubicBezTo>
                <a:close/>
                <a:moveTo>
                  <a:pt x="117294" y="56970"/>
                </a:moveTo>
                <a:lnTo>
                  <a:pt x="108792" y="56970"/>
                </a:lnTo>
                <a:cubicBezTo>
                  <a:pt x="107439" y="50062"/>
                  <a:pt x="102028" y="44960"/>
                  <a:pt x="95458" y="44960"/>
                </a:cubicBezTo>
                <a:cubicBezTo>
                  <a:pt x="88888" y="44960"/>
                  <a:pt x="83478" y="50062"/>
                  <a:pt x="82125" y="56970"/>
                </a:cubicBezTo>
                <a:lnTo>
                  <a:pt x="2705" y="56970"/>
                </a:lnTo>
                <a:cubicBezTo>
                  <a:pt x="1159" y="56970"/>
                  <a:pt x="0" y="58139"/>
                  <a:pt x="0" y="59946"/>
                </a:cubicBezTo>
                <a:cubicBezTo>
                  <a:pt x="0" y="61753"/>
                  <a:pt x="1159" y="63029"/>
                  <a:pt x="2705" y="63029"/>
                </a:cubicBezTo>
                <a:lnTo>
                  <a:pt x="82125" y="63029"/>
                </a:lnTo>
                <a:cubicBezTo>
                  <a:pt x="83478" y="69831"/>
                  <a:pt x="88888" y="74933"/>
                  <a:pt x="95458" y="74933"/>
                </a:cubicBezTo>
                <a:cubicBezTo>
                  <a:pt x="102028" y="74933"/>
                  <a:pt x="107439" y="69831"/>
                  <a:pt x="108792" y="63029"/>
                </a:cubicBezTo>
                <a:lnTo>
                  <a:pt x="117294" y="63029"/>
                </a:lnTo>
                <a:cubicBezTo>
                  <a:pt x="118937" y="63029"/>
                  <a:pt x="120000" y="61753"/>
                  <a:pt x="120000" y="59946"/>
                </a:cubicBezTo>
                <a:cubicBezTo>
                  <a:pt x="120000" y="58139"/>
                  <a:pt x="118937" y="56970"/>
                  <a:pt x="117294" y="56970"/>
                </a:cubicBezTo>
                <a:close/>
                <a:moveTo>
                  <a:pt x="95458" y="68981"/>
                </a:moveTo>
                <a:cubicBezTo>
                  <a:pt x="90821" y="68981"/>
                  <a:pt x="87246" y="65048"/>
                  <a:pt x="87246" y="59946"/>
                </a:cubicBezTo>
                <a:cubicBezTo>
                  <a:pt x="87246" y="54844"/>
                  <a:pt x="90821" y="51018"/>
                  <a:pt x="95458" y="51018"/>
                </a:cubicBezTo>
                <a:cubicBezTo>
                  <a:pt x="100096" y="51018"/>
                  <a:pt x="103671" y="54844"/>
                  <a:pt x="103671" y="59946"/>
                </a:cubicBezTo>
                <a:cubicBezTo>
                  <a:pt x="103671" y="65048"/>
                  <a:pt x="100096" y="68981"/>
                  <a:pt x="95458" y="689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5"/>
          <p:cNvSpPr/>
          <p:nvPr/>
        </p:nvSpPr>
        <p:spPr>
          <a:xfrm>
            <a:off x="5780686" y="3361707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843" y="23980"/>
                </a:moveTo>
                <a:lnTo>
                  <a:pt x="111665" y="26204"/>
                </a:lnTo>
                <a:lnTo>
                  <a:pt x="111665" y="26204"/>
                </a:lnTo>
                <a:lnTo>
                  <a:pt x="98310" y="39838"/>
                </a:lnTo>
                <a:lnTo>
                  <a:pt x="98310" y="39838"/>
                </a:lnTo>
                <a:cubicBezTo>
                  <a:pt x="95943" y="42256"/>
                  <a:pt x="92722" y="43900"/>
                  <a:pt x="88934" y="43900"/>
                </a:cubicBezTo>
                <a:cubicBezTo>
                  <a:pt x="81452" y="43900"/>
                  <a:pt x="75580" y="37904"/>
                  <a:pt x="75580" y="30265"/>
                </a:cubicBezTo>
                <a:cubicBezTo>
                  <a:pt x="75580" y="26398"/>
                  <a:pt x="77190" y="23207"/>
                  <a:pt x="79652" y="20692"/>
                </a:cubicBezTo>
                <a:lnTo>
                  <a:pt x="75864" y="16921"/>
                </a:lnTo>
                <a:cubicBezTo>
                  <a:pt x="72359" y="20402"/>
                  <a:pt x="70276" y="25044"/>
                  <a:pt x="70276" y="30265"/>
                </a:cubicBezTo>
                <a:cubicBezTo>
                  <a:pt x="70276" y="40902"/>
                  <a:pt x="78516" y="49315"/>
                  <a:pt x="88934" y="49315"/>
                </a:cubicBezTo>
                <a:cubicBezTo>
                  <a:pt x="94048" y="49315"/>
                  <a:pt x="98879" y="47187"/>
                  <a:pt x="102099" y="43609"/>
                </a:cubicBezTo>
                <a:lnTo>
                  <a:pt x="102099" y="43609"/>
                </a:lnTo>
                <a:lnTo>
                  <a:pt x="111949" y="33553"/>
                </a:lnTo>
                <a:cubicBezTo>
                  <a:pt x="114127" y="41192"/>
                  <a:pt x="112991" y="48251"/>
                  <a:pt x="108445" y="52892"/>
                </a:cubicBezTo>
                <a:lnTo>
                  <a:pt x="94048" y="67880"/>
                </a:lnTo>
                <a:cubicBezTo>
                  <a:pt x="92154" y="69814"/>
                  <a:pt x="89502" y="71168"/>
                  <a:pt x="86566" y="71168"/>
                </a:cubicBezTo>
                <a:cubicBezTo>
                  <a:pt x="86566" y="71168"/>
                  <a:pt x="77474" y="70684"/>
                  <a:pt x="68382" y="64593"/>
                </a:cubicBezTo>
                <a:lnTo>
                  <a:pt x="68382" y="64593"/>
                </a:lnTo>
                <a:cubicBezTo>
                  <a:pt x="67813" y="64399"/>
                  <a:pt x="67624" y="64109"/>
                  <a:pt x="67056" y="64109"/>
                </a:cubicBezTo>
                <a:cubicBezTo>
                  <a:pt x="66203" y="64109"/>
                  <a:pt x="65445" y="64593"/>
                  <a:pt x="64877" y="65173"/>
                </a:cubicBezTo>
                <a:lnTo>
                  <a:pt x="64877" y="65173"/>
                </a:lnTo>
                <a:lnTo>
                  <a:pt x="24056" y="111297"/>
                </a:lnTo>
                <a:cubicBezTo>
                  <a:pt x="22162" y="113231"/>
                  <a:pt x="19510" y="114585"/>
                  <a:pt x="16574" y="114585"/>
                </a:cubicBezTo>
                <a:cubicBezTo>
                  <a:pt x="10607" y="114585"/>
                  <a:pt x="5872" y="109653"/>
                  <a:pt x="5872" y="103658"/>
                </a:cubicBezTo>
                <a:cubicBezTo>
                  <a:pt x="5872" y="100660"/>
                  <a:pt x="6913" y="97953"/>
                  <a:pt x="9092" y="96019"/>
                </a:cubicBezTo>
                <a:lnTo>
                  <a:pt x="53985" y="54826"/>
                </a:lnTo>
                <a:lnTo>
                  <a:pt x="53985" y="54826"/>
                </a:lnTo>
                <a:cubicBezTo>
                  <a:pt x="54743" y="54246"/>
                  <a:pt x="55027" y="53473"/>
                  <a:pt x="55027" y="52602"/>
                </a:cubicBezTo>
                <a:cubicBezTo>
                  <a:pt x="55027" y="52119"/>
                  <a:pt x="54743" y="51539"/>
                  <a:pt x="54459" y="50958"/>
                </a:cubicBezTo>
                <a:lnTo>
                  <a:pt x="54459" y="50958"/>
                </a:lnTo>
                <a:cubicBezTo>
                  <a:pt x="46692" y="40612"/>
                  <a:pt x="46503" y="32683"/>
                  <a:pt x="53133" y="25334"/>
                </a:cubicBezTo>
                <a:lnTo>
                  <a:pt x="67340" y="10346"/>
                </a:lnTo>
                <a:cubicBezTo>
                  <a:pt x="71033" y="6478"/>
                  <a:pt x="75580" y="5705"/>
                  <a:pt x="79084" y="5705"/>
                </a:cubicBezTo>
                <a:lnTo>
                  <a:pt x="79084" y="5705"/>
                </a:lnTo>
                <a:cubicBezTo>
                  <a:pt x="81262" y="5705"/>
                  <a:pt x="83062" y="5995"/>
                  <a:pt x="85240" y="6478"/>
                </a:cubicBezTo>
                <a:lnTo>
                  <a:pt x="75295" y="16631"/>
                </a:lnTo>
                <a:lnTo>
                  <a:pt x="79084" y="20402"/>
                </a:lnTo>
                <a:lnTo>
                  <a:pt x="92438" y="6768"/>
                </a:lnTo>
                <a:lnTo>
                  <a:pt x="92438" y="6768"/>
                </a:lnTo>
                <a:lnTo>
                  <a:pt x="94806" y="4351"/>
                </a:lnTo>
                <a:cubicBezTo>
                  <a:pt x="89786" y="1643"/>
                  <a:pt x="84198" y="0"/>
                  <a:pt x="79084" y="0"/>
                </a:cubicBezTo>
                <a:lnTo>
                  <a:pt x="79084" y="0"/>
                </a:lnTo>
                <a:cubicBezTo>
                  <a:pt x="73212" y="0"/>
                  <a:pt x="67624" y="1837"/>
                  <a:pt x="63551" y="6285"/>
                </a:cubicBezTo>
                <a:lnTo>
                  <a:pt x="49155" y="21273"/>
                </a:lnTo>
                <a:cubicBezTo>
                  <a:pt x="39779" y="31619"/>
                  <a:pt x="42146" y="42256"/>
                  <a:pt x="48587" y="51829"/>
                </a:cubicBezTo>
                <a:lnTo>
                  <a:pt x="4735" y="92248"/>
                </a:lnTo>
                <a:cubicBezTo>
                  <a:pt x="1799" y="95245"/>
                  <a:pt x="0" y="99307"/>
                  <a:pt x="0" y="103658"/>
                </a:cubicBezTo>
                <a:cubicBezTo>
                  <a:pt x="0" y="112651"/>
                  <a:pt x="7198" y="120000"/>
                  <a:pt x="16006" y="120000"/>
                </a:cubicBezTo>
                <a:cubicBezTo>
                  <a:pt x="20552" y="120000"/>
                  <a:pt x="24530" y="118162"/>
                  <a:pt x="27182" y="115165"/>
                </a:cubicBezTo>
                <a:lnTo>
                  <a:pt x="67056" y="70104"/>
                </a:lnTo>
                <a:cubicBezTo>
                  <a:pt x="76148" y="75326"/>
                  <a:pt x="84672" y="76099"/>
                  <a:pt x="85998" y="76099"/>
                </a:cubicBezTo>
                <a:cubicBezTo>
                  <a:pt x="90071" y="76099"/>
                  <a:pt x="94048" y="74456"/>
                  <a:pt x="97269" y="71458"/>
                </a:cubicBezTo>
                <a:lnTo>
                  <a:pt x="111665" y="56470"/>
                </a:lnTo>
                <a:cubicBezTo>
                  <a:pt x="119715" y="49121"/>
                  <a:pt x="120000" y="35970"/>
                  <a:pt x="113843" y="23980"/>
                </a:cubicBezTo>
                <a:close/>
                <a:moveTo>
                  <a:pt x="14680" y="102014"/>
                </a:moveTo>
                <a:cubicBezTo>
                  <a:pt x="14112" y="102594"/>
                  <a:pt x="13827" y="103078"/>
                  <a:pt x="13827" y="103948"/>
                </a:cubicBezTo>
                <a:cubicBezTo>
                  <a:pt x="13827" y="105592"/>
                  <a:pt x="14964" y="106655"/>
                  <a:pt x="16574" y="106655"/>
                </a:cubicBezTo>
                <a:cubicBezTo>
                  <a:pt x="18089" y="106655"/>
                  <a:pt x="19226" y="105592"/>
                  <a:pt x="19226" y="103948"/>
                </a:cubicBezTo>
                <a:cubicBezTo>
                  <a:pt x="19226" y="102304"/>
                  <a:pt x="18089" y="101240"/>
                  <a:pt x="16574" y="101240"/>
                </a:cubicBezTo>
                <a:cubicBezTo>
                  <a:pt x="15722" y="101240"/>
                  <a:pt x="15153" y="101434"/>
                  <a:pt x="14680" y="1020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225" y="1167322"/>
            <a:ext cx="1093500" cy="7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000" y="2007726"/>
            <a:ext cx="1067700" cy="72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62" name="Google Shape;362;p26"/>
          <p:cNvGrpSpPr/>
          <p:nvPr/>
        </p:nvGrpSpPr>
        <p:grpSpPr>
          <a:xfrm>
            <a:off x="1271119" y="4599403"/>
            <a:ext cx="1977703" cy="568652"/>
            <a:chOff x="1862334" y="2852150"/>
            <a:chExt cx="1681148" cy="783807"/>
          </a:xfrm>
        </p:grpSpPr>
        <p:sp>
          <p:nvSpPr>
            <p:cNvPr id="363" name="Google Shape;363;p26"/>
            <p:cNvSpPr/>
            <p:nvPr/>
          </p:nvSpPr>
          <p:spPr>
            <a:xfrm>
              <a:off x="1862334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364" name="Google Shape;364;p26"/>
            <p:cNvSpPr txBox="1"/>
            <p:nvPr/>
          </p:nvSpPr>
          <p:spPr>
            <a:xfrm>
              <a:off x="2120838" y="3004959"/>
              <a:ext cx="1180200" cy="429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2862429" y="4599403"/>
            <a:ext cx="1977703" cy="568652"/>
            <a:chOff x="3543440" y="2852150"/>
            <a:chExt cx="1681148" cy="783807"/>
          </a:xfrm>
        </p:grpSpPr>
        <p:sp>
          <p:nvSpPr>
            <p:cNvPr id="366" name="Google Shape;366;p26"/>
            <p:cNvSpPr/>
            <p:nvPr/>
          </p:nvSpPr>
          <p:spPr>
            <a:xfrm>
              <a:off x="3543440" y="2852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367" name="Google Shape;367;p26"/>
            <p:cNvSpPr txBox="1"/>
            <p:nvPr/>
          </p:nvSpPr>
          <p:spPr>
            <a:xfrm>
              <a:off x="3859556" y="3086905"/>
              <a:ext cx="1155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Data Preparation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68" name="Google Shape;368;p26"/>
          <p:cNvGrpSpPr/>
          <p:nvPr/>
        </p:nvGrpSpPr>
        <p:grpSpPr>
          <a:xfrm>
            <a:off x="4445473" y="4599385"/>
            <a:ext cx="1977703" cy="568652"/>
            <a:chOff x="5161465" y="2854150"/>
            <a:chExt cx="1681148" cy="783807"/>
          </a:xfrm>
        </p:grpSpPr>
        <p:sp>
          <p:nvSpPr>
            <p:cNvPr id="369" name="Google Shape;369;p26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</p:sp>
        <p:sp>
          <p:nvSpPr>
            <p:cNvPr id="370" name="Google Shape;370;p26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Model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71" name="Google Shape;371;p26"/>
          <p:cNvGrpSpPr/>
          <p:nvPr/>
        </p:nvGrpSpPr>
        <p:grpSpPr>
          <a:xfrm>
            <a:off x="6001186" y="4595317"/>
            <a:ext cx="1977703" cy="568652"/>
            <a:chOff x="5161465" y="2854150"/>
            <a:chExt cx="1681148" cy="783807"/>
          </a:xfrm>
        </p:grpSpPr>
        <p:sp>
          <p:nvSpPr>
            <p:cNvPr id="372" name="Google Shape;372;p26"/>
            <p:cNvSpPr/>
            <p:nvPr/>
          </p:nvSpPr>
          <p:spPr>
            <a:xfrm>
              <a:off x="5161465" y="2854150"/>
              <a:ext cx="1681148" cy="783807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373" name="Google Shape;373;p26"/>
            <p:cNvSpPr txBox="1"/>
            <p:nvPr/>
          </p:nvSpPr>
          <p:spPr>
            <a:xfrm>
              <a:off x="5553796" y="3088892"/>
              <a:ext cx="9093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74" name="Google Shape;374;p26"/>
          <p:cNvGrpSpPr/>
          <p:nvPr/>
        </p:nvGrpSpPr>
        <p:grpSpPr>
          <a:xfrm>
            <a:off x="7422382" y="4597235"/>
            <a:ext cx="1721987" cy="564800"/>
            <a:chOff x="7368526" y="2854805"/>
            <a:chExt cx="1463777" cy="778497"/>
          </a:xfrm>
        </p:grpSpPr>
        <p:sp>
          <p:nvSpPr>
            <p:cNvPr id="375" name="Google Shape;375;p26"/>
            <p:cNvSpPr/>
            <p:nvPr/>
          </p:nvSpPr>
          <p:spPr>
            <a:xfrm>
              <a:off x="7368526" y="2854805"/>
              <a:ext cx="1463764" cy="778497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376" name="Google Shape;376;p26"/>
            <p:cNvSpPr txBox="1"/>
            <p:nvPr/>
          </p:nvSpPr>
          <p:spPr>
            <a:xfrm>
              <a:off x="7668603" y="3084915"/>
              <a:ext cx="11637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Deployment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77" name="Google Shape;377;p26"/>
          <p:cNvGrpSpPr/>
          <p:nvPr/>
        </p:nvGrpSpPr>
        <p:grpSpPr>
          <a:xfrm>
            <a:off x="-152275" y="4603465"/>
            <a:ext cx="1853662" cy="560500"/>
            <a:chOff x="286628" y="2857759"/>
            <a:chExt cx="1575707" cy="772571"/>
          </a:xfrm>
        </p:grpSpPr>
        <p:sp>
          <p:nvSpPr>
            <p:cNvPr id="378" name="Google Shape;378;p26"/>
            <p:cNvSpPr/>
            <p:nvPr/>
          </p:nvSpPr>
          <p:spPr>
            <a:xfrm rot="-5400000">
              <a:off x="752969" y="2520964"/>
              <a:ext cx="772571" cy="1446159"/>
            </a:xfrm>
            <a:prstGeom prst="flowChartOffpageConnector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 txBox="1"/>
            <p:nvPr/>
          </p:nvSpPr>
          <p:spPr>
            <a:xfrm>
              <a:off x="286628" y="3086905"/>
              <a:ext cx="1266000" cy="318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Business  Understanding</a:t>
              </a:r>
              <a:endParaRPr sz="13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380" name="Google Shape;380;p26"/>
          <p:cNvSpPr txBox="1">
            <a:spLocks noGrp="1"/>
          </p:cNvSpPr>
          <p:nvPr>
            <p:ph type="title"/>
          </p:nvPr>
        </p:nvSpPr>
        <p:spPr>
          <a:xfrm>
            <a:off x="193425" y="4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Basic Default</a:t>
            </a:r>
            <a:endParaRPr/>
          </a:p>
        </p:txBody>
      </p:sp>
      <p:grpSp>
        <p:nvGrpSpPr>
          <p:cNvPr id="381" name="Google Shape;381;p26"/>
          <p:cNvGrpSpPr/>
          <p:nvPr/>
        </p:nvGrpSpPr>
        <p:grpSpPr>
          <a:xfrm>
            <a:off x="6842869" y="995230"/>
            <a:ext cx="1549682" cy="1057348"/>
            <a:chOff x="580351" y="1270819"/>
            <a:chExt cx="1911300" cy="2991931"/>
          </a:xfrm>
        </p:grpSpPr>
        <p:sp>
          <p:nvSpPr>
            <p:cNvPr id="382" name="Google Shape;382;p26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Default Parameters</a:t>
              </a: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 3-NN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Euclidean Distance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Minkowski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latin typeface="Open Sans"/>
                  <a:ea typeface="Open Sans"/>
                  <a:cs typeface="Open Sans"/>
                  <a:sym typeface="Open Sans"/>
                </a:rPr>
                <a:t>F1 = 0.8935</a:t>
              </a:r>
              <a:endParaRPr sz="105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6"/>
          <p:cNvSpPr txBox="1"/>
          <p:nvPr/>
        </p:nvSpPr>
        <p:spPr>
          <a:xfrm>
            <a:off x="726410" y="735500"/>
            <a:ext cx="15498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Logistic Regression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6796724" y="735500"/>
            <a:ext cx="1657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k-Nearest Neighbor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3793746" y="735500"/>
            <a:ext cx="15498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Decision Tree</a:t>
            </a:r>
            <a:endParaRPr sz="1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387" name="Google Shape;387;p26"/>
          <p:cNvGrpSpPr/>
          <p:nvPr/>
        </p:nvGrpSpPr>
        <p:grpSpPr>
          <a:xfrm>
            <a:off x="720197" y="995230"/>
            <a:ext cx="1549682" cy="1057348"/>
            <a:chOff x="580351" y="1270819"/>
            <a:chExt cx="1911300" cy="2991931"/>
          </a:xfrm>
        </p:grpSpPr>
        <p:sp>
          <p:nvSpPr>
            <p:cNvPr id="388" name="Google Shape;388;p26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Default Parameters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C = 1.0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Penalty = ‘l2’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latin typeface="Open Sans"/>
                  <a:ea typeface="Open Sans"/>
                  <a:cs typeface="Open Sans"/>
                  <a:sym typeface="Open Sans"/>
                </a:rPr>
                <a:t>F1 = 0.7274</a:t>
              </a:r>
              <a:endParaRPr sz="105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26"/>
          <p:cNvGrpSpPr/>
          <p:nvPr/>
        </p:nvGrpSpPr>
        <p:grpSpPr>
          <a:xfrm>
            <a:off x="3784598" y="995230"/>
            <a:ext cx="1549682" cy="1057348"/>
            <a:chOff x="580351" y="1270819"/>
            <a:chExt cx="1911300" cy="2991931"/>
          </a:xfrm>
        </p:grpSpPr>
        <p:sp>
          <p:nvSpPr>
            <p:cNvPr id="391" name="Google Shape;391;p26"/>
            <p:cNvSpPr/>
            <p:nvPr/>
          </p:nvSpPr>
          <p:spPr>
            <a:xfrm>
              <a:off x="580351" y="1270819"/>
              <a:ext cx="1911300" cy="2991900"/>
            </a:xfrm>
            <a:prstGeom prst="roundRect">
              <a:avLst>
                <a:gd name="adj" fmla="val 7329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Default Parameters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Criterion = ‘gini’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Open Sans"/>
                  <a:ea typeface="Open Sans"/>
                  <a:cs typeface="Open Sans"/>
                  <a:sym typeface="Open Sans"/>
                </a:rPr>
                <a:t>Min_Samples_Split =2</a:t>
              </a: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latin typeface="Open Sans"/>
                  <a:ea typeface="Open Sans"/>
                  <a:cs typeface="Open Sans"/>
                  <a:sym typeface="Open Sans"/>
                </a:rPr>
                <a:t>F1 = 0.9407</a:t>
              </a:r>
              <a:endParaRPr sz="1050"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 rot="10800000">
              <a:off x="1425900" y="4062650"/>
              <a:ext cx="220200" cy="200100"/>
            </a:xfrm>
            <a:prstGeom prst="triangle">
              <a:avLst>
                <a:gd name="adj" fmla="val 50000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3" name="Google Shape;3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450" y="3308987"/>
            <a:ext cx="1977700" cy="121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475" y="2071494"/>
            <a:ext cx="1853649" cy="12581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26"/>
          <p:cNvCxnSpPr/>
          <p:nvPr/>
        </p:nvCxnSpPr>
        <p:spPr>
          <a:xfrm>
            <a:off x="3011788" y="900838"/>
            <a:ext cx="30900" cy="35994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396" name="Google Shape;396;p26"/>
          <p:cNvCxnSpPr/>
          <p:nvPr/>
        </p:nvCxnSpPr>
        <p:spPr>
          <a:xfrm>
            <a:off x="6076113" y="876388"/>
            <a:ext cx="34200" cy="36483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397" name="Google Shape;3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925" y="2092275"/>
            <a:ext cx="1722001" cy="123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2925" y="3362988"/>
            <a:ext cx="1792975" cy="11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400" y="2079938"/>
            <a:ext cx="1853650" cy="127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063" y="3379675"/>
            <a:ext cx="1792975" cy="1184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3080</Words>
  <Application>Microsoft Macintosh PowerPoint</Application>
  <PresentationFormat>On-screen Show (16:9)</PresentationFormat>
  <Paragraphs>662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EB Garamond</vt:lpstr>
      <vt:lpstr>Times New Roman</vt:lpstr>
      <vt:lpstr>Dosis</vt:lpstr>
      <vt:lpstr>Calibri</vt:lpstr>
      <vt:lpstr>Open Sans</vt:lpstr>
      <vt:lpstr>Open Sans SemiBold</vt:lpstr>
      <vt:lpstr>Open Sans Light</vt:lpstr>
      <vt:lpstr>Arial</vt:lpstr>
      <vt:lpstr>Simple Light</vt:lpstr>
      <vt:lpstr>Team Double Ones</vt:lpstr>
      <vt:lpstr>Agenda</vt:lpstr>
      <vt:lpstr>Business Understanding</vt:lpstr>
      <vt:lpstr>Data Understanding: Overview</vt:lpstr>
      <vt:lpstr>Data Understanding: Variable Correlation</vt:lpstr>
      <vt:lpstr>Data Understanding: Numeric Features</vt:lpstr>
      <vt:lpstr>Data Understanding: Categorical Features</vt:lpstr>
      <vt:lpstr>Data Preparation</vt:lpstr>
      <vt:lpstr>Model: Basic Default</vt:lpstr>
      <vt:lpstr>Model: Basic Optimized</vt:lpstr>
      <vt:lpstr>Model: Transformed Optimized</vt:lpstr>
      <vt:lpstr>Model: ROC - AUC</vt:lpstr>
      <vt:lpstr>Model Choice</vt:lpstr>
      <vt:lpstr>Model Choice &amp; Evaluation</vt:lpstr>
      <vt:lpstr>Naïve Profit</vt:lpstr>
      <vt:lpstr>Expected Profit</vt:lpstr>
      <vt:lpstr>Deployment</vt:lpstr>
      <vt:lpstr>Deployment</vt:lpstr>
      <vt:lpstr>   Thank you! Questions?</vt:lpstr>
      <vt:lpstr>Appendix </vt:lpstr>
      <vt:lpstr>Data Understanding</vt:lpstr>
      <vt:lpstr>Data Understanding</vt:lpstr>
      <vt:lpstr>Data Understanding</vt:lpstr>
      <vt:lpstr>Data Understanding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Model - Basic</vt:lpstr>
      <vt:lpstr>Model - Basic</vt:lpstr>
      <vt:lpstr>Model - Basic</vt:lpstr>
      <vt:lpstr>Model - Basic Optimized</vt:lpstr>
      <vt:lpstr>Model - Basic Optimized</vt:lpstr>
      <vt:lpstr>Model - Basic Optimized</vt:lpstr>
      <vt:lpstr>Model - Transformed Optimized</vt:lpstr>
      <vt:lpstr>Model - Transformed Optimized</vt:lpstr>
      <vt:lpstr>Model - Transformed Optimized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Double Ones</dc:title>
  <cp:lastModifiedBy>Bai, Susie</cp:lastModifiedBy>
  <cp:revision>3</cp:revision>
  <dcterms:modified xsi:type="dcterms:W3CDTF">2020-08-09T22:44:41Z</dcterms:modified>
</cp:coreProperties>
</file>